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1.xml" ContentType="application/vnd.openxmlformats-officedocument.theme+xml"/>
  <Override PartName="/ppt/slideLayouts/slideLayout244.xml" ContentType="application/vnd.openxmlformats-officedocument.presentationml.slideLayout+xml"/>
  <Override PartName="/ppt/theme/theme12.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4.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5.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6.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7.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59" r:id="rId12"/>
    <p:sldMasterId id="2147484878" r:id="rId13"/>
    <p:sldMasterId id="2147484899" r:id="rId14"/>
    <p:sldMasterId id="2147484911" r:id="rId15"/>
    <p:sldMasterId id="2147484938" r:id="rId16"/>
    <p:sldMasterId id="2147484969" r:id="rId17"/>
    <p:sldMasterId id="2147485019" r:id="rId18"/>
    <p:sldMasterId id="2147485048" r:id="rId19"/>
    <p:sldMasterId id="2147485074" r:id="rId20"/>
    <p:sldMasterId id="2147485112" r:id="rId21"/>
    <p:sldMasterId id="2147485148" r:id="rId22"/>
    <p:sldMasterId id="2147485162" r:id="rId23"/>
    <p:sldMasterId id="2147485194" r:id="rId24"/>
    <p:sldMasterId id="2147485241" r:id="rId25"/>
  </p:sldMasterIdLst>
  <p:notesMasterIdLst>
    <p:notesMasterId r:id="rId94"/>
  </p:notesMasterIdLst>
  <p:handoutMasterIdLst>
    <p:handoutMasterId r:id="rId95"/>
  </p:handoutMasterIdLst>
  <p:sldIdLst>
    <p:sldId id="1619" r:id="rId26"/>
    <p:sldId id="1620" r:id="rId27"/>
    <p:sldId id="1621" r:id="rId28"/>
    <p:sldId id="1496" r:id="rId29"/>
    <p:sldId id="1497" r:id="rId30"/>
    <p:sldId id="1585" r:id="rId31"/>
    <p:sldId id="1491" r:id="rId32"/>
    <p:sldId id="1492" r:id="rId33"/>
    <p:sldId id="1539" r:id="rId34"/>
    <p:sldId id="1540" r:id="rId35"/>
    <p:sldId id="1543" r:id="rId36"/>
    <p:sldId id="1542" r:id="rId37"/>
    <p:sldId id="1541" r:id="rId38"/>
    <p:sldId id="1490" r:id="rId39"/>
    <p:sldId id="1530" r:id="rId40"/>
    <p:sldId id="1498" r:id="rId41"/>
    <p:sldId id="1622" r:id="rId42"/>
    <p:sldId id="1626" r:id="rId43"/>
    <p:sldId id="1627" r:id="rId44"/>
    <p:sldId id="1625" r:id="rId45"/>
    <p:sldId id="1623" r:id="rId46"/>
    <p:sldId id="1628" r:id="rId47"/>
    <p:sldId id="1624" r:id="rId48"/>
    <p:sldId id="1629" r:id="rId49"/>
    <p:sldId id="1605" r:id="rId50"/>
    <p:sldId id="1509" r:id="rId51"/>
    <p:sldId id="1510" r:id="rId52"/>
    <p:sldId id="1597" r:id="rId53"/>
    <p:sldId id="1598" r:id="rId54"/>
    <p:sldId id="1599" r:id="rId55"/>
    <p:sldId id="1600" r:id="rId56"/>
    <p:sldId id="1601" r:id="rId57"/>
    <p:sldId id="1435" r:id="rId58"/>
    <p:sldId id="1630" r:id="rId59"/>
    <p:sldId id="1631" r:id="rId60"/>
    <p:sldId id="1632" r:id="rId61"/>
    <p:sldId id="1593" r:id="rId62"/>
    <p:sldId id="1551" r:id="rId63"/>
    <p:sldId id="1552" r:id="rId64"/>
    <p:sldId id="1546" r:id="rId65"/>
    <p:sldId id="1645" r:id="rId66"/>
    <p:sldId id="1608" r:id="rId67"/>
    <p:sldId id="1594" r:id="rId68"/>
    <p:sldId id="1559" r:id="rId69"/>
    <p:sldId id="1581" r:id="rId70"/>
    <p:sldId id="1582" r:id="rId71"/>
    <p:sldId id="1521" r:id="rId72"/>
    <p:sldId id="1583" r:id="rId73"/>
    <p:sldId id="1522" r:id="rId74"/>
    <p:sldId id="1575" r:id="rId75"/>
    <p:sldId id="1576" r:id="rId76"/>
    <p:sldId id="1578" r:id="rId77"/>
    <p:sldId id="1579" r:id="rId78"/>
    <p:sldId id="1484" r:id="rId79"/>
    <p:sldId id="1607" r:id="rId80"/>
    <p:sldId id="1633" r:id="rId81"/>
    <p:sldId id="1634" r:id="rId82"/>
    <p:sldId id="1635" r:id="rId83"/>
    <p:sldId id="1636" r:id="rId84"/>
    <p:sldId id="1637" r:id="rId85"/>
    <p:sldId id="1638" r:id="rId86"/>
    <p:sldId id="1639" r:id="rId87"/>
    <p:sldId id="1640" r:id="rId88"/>
    <p:sldId id="1641" r:id="rId89"/>
    <p:sldId id="1642" r:id="rId90"/>
    <p:sldId id="1643" r:id="rId91"/>
    <p:sldId id="1566" r:id="rId92"/>
    <p:sldId id="1366" r:id="rId93"/>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88343" autoAdjust="0"/>
  </p:normalViewPr>
  <p:slideViewPr>
    <p:cSldViewPr snapToGrid="0">
      <p:cViewPr varScale="1">
        <p:scale>
          <a:sx n="61" d="100"/>
          <a:sy n="61" d="100"/>
        </p:scale>
        <p:origin x="548" y="36"/>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14.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slide" Target="slides/slide51.xml"/><Relationship Id="rId84" Type="http://schemas.openxmlformats.org/officeDocument/2006/relationships/slide" Target="slides/slide59.xml"/><Relationship Id="rId89" Type="http://schemas.openxmlformats.org/officeDocument/2006/relationships/slide" Target="slides/slide64.xml"/><Relationship Id="rId97"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46.xml"/><Relationship Id="rId92"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4.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slide" Target="slides/slide54.xml"/><Relationship Id="rId87" Type="http://schemas.openxmlformats.org/officeDocument/2006/relationships/slide" Target="slides/slide62.xml"/><Relationship Id="rId5" Type="http://schemas.openxmlformats.org/officeDocument/2006/relationships/customXml" Target="../customXml/item5.xml"/><Relationship Id="rId61" Type="http://schemas.openxmlformats.org/officeDocument/2006/relationships/slide" Target="slides/slide36.xml"/><Relationship Id="rId82" Type="http://schemas.openxmlformats.org/officeDocument/2006/relationships/slide" Target="slides/slide57.xml"/><Relationship Id="rId90" Type="http://schemas.openxmlformats.org/officeDocument/2006/relationships/slide" Target="slides/slide65.xml"/><Relationship Id="rId95" Type="http://schemas.openxmlformats.org/officeDocument/2006/relationships/handoutMaster" Target="handoutMasters/handoutMaster1.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slide" Target="slides/slide52.xml"/><Relationship Id="rId8" Type="http://schemas.openxmlformats.org/officeDocument/2006/relationships/slideMaster" Target="slideMasters/slideMaster1.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slide" Target="slides/slide55.xml"/><Relationship Id="rId85" Type="http://schemas.openxmlformats.org/officeDocument/2006/relationships/slide" Target="slides/slide60.xml"/><Relationship Id="rId93" Type="http://schemas.openxmlformats.org/officeDocument/2006/relationships/slide" Target="slides/slide68.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Master" Target="slideMasters/slideMaster18.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3.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slide" Target="slides/slide63.xml"/><Relationship Id="rId91" Type="http://schemas.openxmlformats.org/officeDocument/2006/relationships/slide" Target="slides/slide66.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3.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slide" Target="slides/slide61.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1/16/2016 8:35 AM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1/16/2016 8:35 AM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smtClean="0">
                <a:solidFill>
                  <a:srgbClr val="000000"/>
                </a:solidFill>
              </a:rPr>
              <a:t>&gt;85% F500 customers on MS Cloud</a:t>
            </a:r>
          </a:p>
          <a:p>
            <a:pPr>
              <a:spcAft>
                <a:spcPts val="1200"/>
              </a:spcAft>
            </a:pPr>
            <a:r>
              <a:rPr lang="en-US" dirty="0" smtClean="0">
                <a:solidFill>
                  <a:srgbClr val="000000"/>
                </a:solidFill>
              </a:rPr>
              <a:t>&gt;3,400 apps in Azure Marketplace</a:t>
            </a:r>
          </a:p>
          <a:p>
            <a:pPr>
              <a:spcAft>
                <a:spcPts val="1200"/>
              </a:spcAft>
            </a:pPr>
            <a:r>
              <a:rPr lang="en-US" dirty="0" smtClean="0">
                <a:solidFill>
                  <a:srgbClr val="000000"/>
                </a:solidFill>
              </a:rPr>
              <a:t>30 major certifications and attestations — more than any other major public cloud provider</a:t>
            </a:r>
          </a:p>
          <a:p>
            <a:pPr>
              <a:spcAft>
                <a:spcPts val="1200"/>
              </a:spcAft>
            </a:pPr>
            <a:r>
              <a:rPr lang="en-US" dirty="0" smtClean="0">
                <a:solidFill>
                  <a:srgbClr val="000000"/>
                </a:solidFill>
              </a:rPr>
              <a:t>13B authentications supported every week by Azure cloud services</a:t>
            </a:r>
          </a:p>
          <a:p>
            <a:pPr>
              <a:spcAft>
                <a:spcPts val="1200"/>
              </a:spcAft>
            </a:pPr>
            <a:r>
              <a:rPr lang="en-US" dirty="0" smtClean="0">
                <a:solidFill>
                  <a:srgbClr val="000000"/>
                </a:solidFill>
              </a:rPr>
              <a:t>1T messages a month are processed using Event Hub</a:t>
            </a:r>
          </a:p>
          <a:p>
            <a:pPr>
              <a:spcAft>
                <a:spcPts val="1200"/>
              </a:spcAft>
            </a:pPr>
            <a:r>
              <a:rPr lang="en-US" dirty="0" smtClean="0">
                <a:solidFill>
                  <a:srgbClr val="000000"/>
                </a:solidFill>
              </a:rPr>
              <a:t>&gt;60B ingress events per day worldwide in Even Hub</a:t>
            </a:r>
          </a:p>
          <a:p>
            <a:pPr>
              <a:spcAft>
                <a:spcPts val="1200"/>
              </a:spcAft>
            </a:pPr>
            <a:r>
              <a:rPr lang="en-US" dirty="0" smtClean="0">
                <a:solidFill>
                  <a:srgbClr val="000000"/>
                </a:solidFill>
              </a:rPr>
              <a:t>More than 70T storage objects in Azure</a:t>
            </a:r>
          </a:p>
          <a:p>
            <a:pPr>
              <a:spcAft>
                <a:spcPts val="1200"/>
              </a:spcAft>
            </a:pPr>
            <a:r>
              <a:rPr lang="en-US" dirty="0" smtClean="0">
                <a:solidFill>
                  <a:srgbClr val="000000"/>
                </a:solidFill>
              </a:rPr>
              <a:t>More than 9M transactions per second processed by Azure Storage (nearly 3x growth YoY)</a:t>
            </a:r>
          </a:p>
          <a:p>
            <a:pPr>
              <a:spcAft>
                <a:spcPts val="1200"/>
              </a:spcAft>
            </a:pPr>
            <a:r>
              <a:rPr lang="en-US" dirty="0" smtClean="0">
                <a:solidFill>
                  <a:srgbClr val="000000"/>
                </a:solidFill>
              </a:rPr>
              <a:t>1.5M SQL DBs under management in Azure / Customer usage has increased 7x YoY</a:t>
            </a:r>
          </a:p>
          <a:p>
            <a:pPr>
              <a:spcAft>
                <a:spcPts val="1200"/>
              </a:spcAft>
            </a:pPr>
            <a:r>
              <a:rPr lang="en-US" dirty="0" smtClean="0">
                <a:solidFill>
                  <a:srgbClr val="000000"/>
                </a:solidFill>
              </a:rPr>
              <a:t>2.5B logins per week process to Azure SQL DB</a:t>
            </a:r>
          </a:p>
          <a:p>
            <a:pPr>
              <a:spcAft>
                <a:spcPts val="1200"/>
              </a:spcAft>
            </a:pPr>
            <a:r>
              <a:rPr lang="en-US" dirty="0" smtClean="0">
                <a:solidFill>
                  <a:srgbClr val="000000"/>
                </a:solidFill>
              </a:rPr>
              <a:t>External Traffic / web site hits (e.g. customer traffic only)- 83.46 billion hits/month</a:t>
            </a:r>
          </a:p>
          <a:p>
            <a:pPr>
              <a:spcAft>
                <a:spcPts val="1200"/>
              </a:spcAft>
            </a:pPr>
            <a:r>
              <a:rPr lang="en-US" dirty="0" smtClean="0">
                <a:solidFill>
                  <a:srgbClr val="000000"/>
                </a:solidFill>
              </a:rPr>
              <a:t>Total Sites/Apps (customer sites only) – 664k</a:t>
            </a:r>
          </a:p>
          <a:p>
            <a:pPr>
              <a:spcAft>
                <a:spcPts val="1200"/>
              </a:spcAft>
            </a:pPr>
            <a:r>
              <a:rPr lang="en-US" dirty="0" smtClean="0">
                <a:solidFill>
                  <a:srgbClr val="000000"/>
                </a:solidFill>
              </a:rPr>
              <a:t>3.4M Developers registered with Visual Studio Online</a:t>
            </a:r>
          </a:p>
          <a:p>
            <a:pPr>
              <a:lnSpc>
                <a:spcPct val="90000"/>
              </a:lnSpc>
              <a:spcAft>
                <a:spcPts val="1200"/>
              </a:spcAft>
            </a:pPr>
            <a:endParaRPr lang="en-US" sz="1050" dirty="0" smtClean="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smtClean="0"/>
              <a:t>$1B in Revenue (compared to XX 3 years ago)</a:t>
            </a:r>
          </a:p>
          <a:p>
            <a:r>
              <a:rPr lang="en-US" sz="900" b="0" dirty="0" smtClean="0"/>
              <a:t>Only vendor as a leader in all 4 Gartner Cloud Infrastructure MQ's</a:t>
            </a:r>
          </a:p>
          <a:p>
            <a:r>
              <a:rPr lang="en-US" sz="900" b="0" dirty="0" smtClean="0"/>
              <a:t>&gt;90K new customer subscriptions / month</a:t>
            </a:r>
          </a:p>
          <a:p>
            <a:r>
              <a:rPr lang="en-US" sz="900" b="0" dirty="0" smtClean="0"/>
              <a:t>80% of Fortune 500 customers use MS Cloud (or 58% use Azure)</a:t>
            </a:r>
          </a:p>
          <a:p>
            <a:r>
              <a:rPr lang="en-US" sz="900" b="0" dirty="0" smtClean="0"/>
              <a:t>23 regions announced globally, over 2x the number of AWS regions and 8x Google (3 Regions). </a:t>
            </a:r>
          </a:p>
          <a:p>
            <a:r>
              <a:rPr lang="en-US" sz="900" b="0" dirty="0" smtClean="0"/>
              <a:t>One of the largest networks in the world. We connect to over 1700 networks and have 1.4M miles of fiber in our datacenters</a:t>
            </a:r>
          </a:p>
          <a:p>
            <a:r>
              <a:rPr lang="en-US" sz="900" b="0" dirty="0" smtClean="0"/>
              <a:t>Azure has 22 major certifications and attestations-- more than any other major public cloud provider</a:t>
            </a:r>
          </a:p>
          <a:p>
            <a:endParaRPr lang="en-US" sz="900" b="1" dirty="0" smtClean="0"/>
          </a:p>
          <a:p>
            <a:endParaRPr lang="en-US" sz="900" b="1" dirty="0" smtClean="0"/>
          </a:p>
          <a:p>
            <a:r>
              <a:rPr lang="en-US" sz="900" b="1" dirty="0" smtClean="0"/>
              <a:t>Microsoft a Leader in Gartner Magic Quadrants</a:t>
            </a:r>
          </a:p>
          <a:p>
            <a:pPr marL="285750" indent="-285750">
              <a:buFont typeface="Arial" panose="020B0604020202020204" pitchFamily="34" charset="0"/>
              <a:buChar char="•"/>
            </a:pPr>
            <a:r>
              <a:rPr lang="en-US" sz="900" dirty="0" smtClean="0"/>
              <a:t>Cloud Infrastructure as a Service (May 2015)</a:t>
            </a:r>
          </a:p>
          <a:p>
            <a:pPr marL="285750" indent="-285750">
              <a:buFont typeface="Arial" panose="020B0604020202020204" pitchFamily="34" charset="0"/>
              <a:buChar char="•"/>
            </a:pPr>
            <a:r>
              <a:rPr lang="en-US" sz="900" dirty="0" smtClean="0"/>
              <a:t>Application Platform as a Service (March 2015)</a:t>
            </a:r>
          </a:p>
          <a:p>
            <a:pPr marL="285750" indent="-285750">
              <a:buFont typeface="Arial" panose="020B0604020202020204" pitchFamily="34" charset="0"/>
              <a:buChar char="•"/>
            </a:pPr>
            <a:r>
              <a:rPr lang="en-US" sz="900" dirty="0" smtClean="0"/>
              <a:t>Public Cloud Storage Services(June 2015)</a:t>
            </a:r>
          </a:p>
          <a:p>
            <a:pPr marL="285750" indent="-285750">
              <a:buFont typeface="Arial" panose="020B0604020202020204" pitchFamily="34" charset="0"/>
              <a:buChar char="•"/>
            </a:pPr>
            <a:r>
              <a:rPr lang="en-US" sz="900" dirty="0" smtClean="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t>IDC predicts that 65% of enterprises will commit to hybrid cloud before 2016</a:t>
            </a:r>
            <a:endParaRPr lang="en-US" sz="1000" b="1" dirty="0" smtClean="0"/>
          </a:p>
          <a:p>
            <a:pPr marL="285750" indent="-285750">
              <a:buFont typeface="Arial" panose="020B0604020202020204" pitchFamily="34" charset="0"/>
              <a:buChar char="•"/>
            </a:pPr>
            <a:endParaRPr lang="en-US" sz="900" dirty="0" smtClean="0"/>
          </a:p>
          <a:p>
            <a:pPr lvl="0"/>
            <a:r>
              <a:rPr lang="en-US" sz="900" b="1" kern="1200" dirty="0" smtClean="0">
                <a:solidFill>
                  <a:schemeClr val="tx1"/>
                </a:solidFill>
                <a:effectLst/>
                <a:latin typeface="Segoe UI Light" pitchFamily="34" charset="0"/>
                <a:ea typeface="+mn-ea"/>
                <a:cs typeface="+mn-cs"/>
              </a:rPr>
              <a:t>Equifax (CPS – US)</a:t>
            </a:r>
            <a:r>
              <a:rPr lang="en-US" sz="900" b="1" kern="1200" baseline="0" dirty="0" smtClean="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smtClean="0">
                <a:solidFill>
                  <a:schemeClr val="tx1"/>
                </a:solidFill>
                <a:effectLst/>
                <a:latin typeface="Segoe UI Light" pitchFamily="34" charset="0"/>
                <a:ea typeface="+mn-ea"/>
                <a:cs typeface="+mn-cs"/>
              </a:rPr>
              <a:t>details to come from Mark Jewett </a:t>
            </a:r>
            <a:endParaRPr lang="en-US" sz="900" b="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Garuda: (Linux</a:t>
            </a:r>
            <a:r>
              <a:rPr lang="en-US" sz="900" b="1" kern="1200" baseline="0" dirty="0" smtClean="0">
                <a:solidFill>
                  <a:schemeClr val="tx1"/>
                </a:solidFill>
                <a:effectLst/>
                <a:latin typeface="Segoe UI Light" pitchFamily="34" charset="0"/>
                <a:ea typeface="+mn-ea"/>
                <a:cs typeface="+mn-cs"/>
              </a:rPr>
              <a:t> – APAC)</a:t>
            </a:r>
            <a:endParaRPr lang="en-US" sz="900" b="1"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68% of the total consumption revenue(~400K) comes from OSS running on Azure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Tax Authority of Mexico (IaaS</a:t>
            </a:r>
            <a:r>
              <a:rPr lang="en-US" sz="900" b="1" kern="1200" baseline="0" dirty="0" smtClean="0">
                <a:solidFill>
                  <a:schemeClr val="tx1"/>
                </a:solidFill>
                <a:effectLst/>
                <a:latin typeface="Segoe UI Light" pitchFamily="34" charset="0"/>
                <a:ea typeface="+mn-ea"/>
                <a:cs typeface="+mn-cs"/>
              </a:rPr>
              <a:t> – LATAM) </a:t>
            </a:r>
            <a:r>
              <a:rPr lang="en-US" sz="900" b="1" kern="1200" dirty="0" smtClean="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smtClean="0">
              <a:solidFill>
                <a:schemeClr val="tx1"/>
              </a:solidFill>
              <a:effectLst/>
              <a:latin typeface="Segoe UI Light" pitchFamily="34" charset="0"/>
              <a:ea typeface="+mn-ea"/>
              <a:cs typeface="+mn-cs"/>
            </a:endParaRPr>
          </a:p>
          <a:p>
            <a:endParaRPr lang="en-US" dirty="0" smtClean="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1/16/2016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20</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1/16/2016 8:35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863700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88453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24</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33</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1/16/2016 8:35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1/16/2016 8:35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44</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smtClean="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1/16/2016 8:35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45</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1/16/2016 8:39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can set a single or multiple rules to a device based on various data sets.  </a:t>
            </a:r>
          </a:p>
          <a:p>
            <a:pPr marL="171450" indent="-171450">
              <a:buFont typeface="Arial" panose="020B0604020202020204" pitchFamily="34" charset="0"/>
              <a:buChar char="•"/>
            </a:pPr>
            <a:r>
              <a:rPr lang="en-US" baseline="0" dirty="0" smtClean="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smtClean="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1/16/2016 8:35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46</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1/16/2016 8:35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47</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 the main dashboard for Azure Security</a:t>
            </a:r>
            <a:r>
              <a:rPr lang="en-US" baseline="0" dirty="0" smtClean="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a:t>
            </a:r>
            <a:r>
              <a:rPr lang="en-US" baseline="0" dirty="0" smtClean="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with the</a:t>
            </a:r>
            <a:r>
              <a:rPr lang="en-US" baseline="0" dirty="0" smtClean="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smtClean="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1/16/2016 8:35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58</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1/16/2016 8:35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1/16/2016 8:35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1/16/2016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1/16/2016 8:35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1/16/2016 8:35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6.png"/><Relationship Id="rId2" Type="http://schemas.openxmlformats.org/officeDocument/2006/relationships/image" Target="../media/image39.emf"/><Relationship Id="rId1" Type="http://schemas.openxmlformats.org/officeDocument/2006/relationships/slideMaster" Target="../slideMasters/slideMaster8.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 Id="rId4" Type="http://schemas.openxmlformats.org/officeDocument/2006/relationships/image" Target="../media/image27.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10.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 Id="rId4" Type="http://schemas.openxmlformats.org/officeDocument/2006/relationships/image" Target="../media/image27.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14.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2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25.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92723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smtClean="0">
                <a:solidFill>
                  <a:schemeClr val="bg1"/>
                </a:solidFill>
              </a:rPr>
              <a:t>Happy Meals</a:t>
            </a:r>
            <a:endParaRPr lang="en-US" dirty="0">
              <a:solidFill>
                <a:schemeClr val="bg1"/>
              </a:solidFill>
            </a:endParaRPr>
          </a:p>
        </p:txBody>
      </p:sp>
    </p:spTree>
    <p:extLst>
      <p:ext uri="{BB962C8B-B14F-4D97-AF65-F5344CB8AC3E}">
        <p14:creationId xmlns:p14="http://schemas.microsoft.com/office/powerpoint/2010/main" val="297357878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1061081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smtClean="0"/>
              <a:t>Presentation title</a:t>
            </a:r>
            <a:endParaRPr lang="en-US" dirty="0"/>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smtClean="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3785620"/>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1595922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159949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077478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6698555"/>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230214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260244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31507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258024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379991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Web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Logic</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Notification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smtClean="0">
                            <a:gradFill>
                              <a:gsLst>
                                <a:gs pos="76250">
                                  <a:srgbClr val="FFFFFF"/>
                                </a:gs>
                                <a:gs pos="31000">
                                  <a:srgbClr val="FFFFFF"/>
                                </a:gs>
                              </a:gsLst>
                              <a:lin ang="5400000" scaled="0"/>
                            </a:gradFill>
                          </a:rPr>
                          <a:t>Content Delivery</a:t>
                        </a:r>
                        <a:br>
                          <a:rPr lang="en-US" altLang="en-US" sz="900" kern="0" dirty="0" smtClean="0">
                            <a:gradFill>
                              <a:gsLst>
                                <a:gs pos="76250">
                                  <a:srgbClr val="FFFFFF"/>
                                </a:gs>
                                <a:gs pos="31000">
                                  <a:srgbClr val="FFFFFF"/>
                                </a:gs>
                              </a:gsLst>
                              <a:lin ang="5400000" scaled="0"/>
                            </a:gradFill>
                          </a:rPr>
                        </a:br>
                        <a:r>
                          <a:rPr lang="en-US" altLang="en-US" sz="900"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Media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HDInsight</a:t>
                        </a:r>
                        <a:endParaRPr lang="en-US"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Machine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Stream</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Event</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BizTalk</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Hybrid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Storage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DocumentDB</a:t>
                        </a:r>
                        <a:endParaRPr lang="en-US"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Redis</a:t>
                        </a:r>
                        <a:r>
                          <a:rPr lang="en-US" kern="0" dirty="0" smtClean="0">
                            <a:gradFill>
                              <a:gsLst>
                                <a:gs pos="76250">
                                  <a:srgbClr val="FFFFFF"/>
                                </a:gs>
                                <a:gs pos="31000">
                                  <a:srgbClr val="FFFFFF"/>
                                </a:gs>
                              </a:gsLst>
                              <a:lin ang="5400000" scaled="0"/>
                            </a:gradFill>
                          </a:rPr>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 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Cloud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Remote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Visual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Application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Team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Active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Multi-Factor</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VM Image Gallery</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Site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AD Privileged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Identity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Operational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AD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StorSimple</a:t>
                      </a:r>
                      <a:endParaRPr lang="en-US"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252017"/>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813405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4783827"/>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885314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767759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23640056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93906"/>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8452087"/>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589656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915967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66136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812609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94881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2702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0433232"/>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283329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409839077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1499271"/>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9699815"/>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0408255"/>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37572464"/>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398128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6966566"/>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287301076"/>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34532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951087"/>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7642951"/>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11654"/>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1902229"/>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smtClean="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061638416"/>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558844229"/>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196337822"/>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75343824"/>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386571724"/>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274772627"/>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0308725"/>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smtClea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920228543"/>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59276310"/>
      </p:ext>
    </p:extLst>
  </p:cSld>
  <p:clrMapOvr>
    <a:masterClrMapping/>
  </p:clrMapOvr>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4362876"/>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0327851"/>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871564"/>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192541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2344488"/>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7391706"/>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2620105"/>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25871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3176899"/>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7023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891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763586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65817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563258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70282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5063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461290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441912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19140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8790719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652143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081414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244679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35830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4006571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image" Target="../media/image17.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theme" Target="../theme/theme10.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theme" Target="../theme/theme11.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2.xml"/><Relationship Id="rId1" Type="http://schemas.openxmlformats.org/officeDocument/2006/relationships/slideLayout" Target="../slideLayouts/slideLayout24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9" Type="http://schemas.openxmlformats.org/officeDocument/2006/relationships/image" Target="../media/image17.png"/><Relationship Id="rId3" Type="http://schemas.openxmlformats.org/officeDocument/2006/relationships/slideLayout" Target="../slideLayouts/slideLayout247.xml"/><Relationship Id="rId21" Type="http://schemas.openxmlformats.org/officeDocument/2006/relationships/slideLayout" Target="../slideLayouts/slideLayout265.xml"/><Relationship Id="rId34" Type="http://schemas.openxmlformats.org/officeDocument/2006/relationships/slideLayout" Target="../slideLayouts/slideLayout27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38" Type="http://schemas.openxmlformats.org/officeDocument/2006/relationships/theme" Target="../theme/theme13.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37" Type="http://schemas.openxmlformats.org/officeDocument/2006/relationships/slideLayout" Target="../slideLayouts/slideLayout281.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slideLayout" Target="../slideLayouts/slideLayout280.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slideLayout" Target="../slideLayouts/slideLayout27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 Type="http://schemas.openxmlformats.org/officeDocument/2006/relationships/slideLayout" Target="../slideLayouts/slideLayout284.xml"/><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image" Target="../media/image17.png"/><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theme" Target="../theme/theme14.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4.xml"/><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theme" Target="../theme/theme15.xml"/><Relationship Id="rId2" Type="http://schemas.openxmlformats.org/officeDocument/2006/relationships/slideLayout" Target="../slideLayouts/slideLayout318.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image" Target="../media/image17.png"/><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10" Type="http://schemas.openxmlformats.org/officeDocument/2006/relationships/slideLayout" Target="../slideLayouts/slideLayout337.xml"/><Relationship Id="rId19" Type="http://schemas.openxmlformats.org/officeDocument/2006/relationships/theme" Target="../theme/theme16.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 Type="http://schemas.openxmlformats.org/officeDocument/2006/relationships/slideLayout" Target="../slideLayouts/slideLayout348.xml"/><Relationship Id="rId21" Type="http://schemas.openxmlformats.org/officeDocument/2006/relationships/slideLayout" Target="../slideLayouts/slideLayout366.xml"/><Relationship Id="rId34" Type="http://schemas.openxmlformats.org/officeDocument/2006/relationships/image" Target="../media/image115.png"/><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theme" Target="../theme/theme17.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image" Target="../media/image27.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image" Target="../media/image17.png"/><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17.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4.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image" Target="../media/image17.png"/><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theme" Target="../theme/theme6.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image" Target="../media/image33.pn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heme" Target="../theme/theme7.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image" Target="../media/image33.png"/><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theme" Target="../theme/theme9.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0" r:id="rId18"/>
    <p:sldLayoutId id="2147485231"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1/16/2016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26" Type="http://schemas.openxmlformats.org/officeDocument/2006/relationships/image" Target="../media/image148.png"/><Relationship Id="rId3" Type="http://schemas.openxmlformats.org/officeDocument/2006/relationships/image" Target="../media/image123.emf"/><Relationship Id="rId21" Type="http://schemas.openxmlformats.org/officeDocument/2006/relationships/image" Target="../media/image143.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5" Type="http://schemas.openxmlformats.org/officeDocument/2006/relationships/image" Target="../media/image147.png"/><Relationship Id="rId2" Type="http://schemas.openxmlformats.org/officeDocument/2006/relationships/notesSlide" Target="../notesSlides/notesSlide6.xml"/><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76.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6.jpg"/><Relationship Id="rId5" Type="http://schemas.openxmlformats.org/officeDocument/2006/relationships/image" Target="../media/image127.emf"/><Relationship Id="rId15" Type="http://schemas.openxmlformats.org/officeDocument/2006/relationships/image" Target="../media/image137.jpeg"/><Relationship Id="rId23" Type="http://schemas.openxmlformats.org/officeDocument/2006/relationships/image" Target="../media/image145.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4.emf"/><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4.png"/></Relationships>
</file>

<file path=ppt/slides/_rels/slide1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23.emf"/><Relationship Id="rId7" Type="http://schemas.openxmlformats.org/officeDocument/2006/relationships/image" Target="../media/image150.jp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149.emf"/><Relationship Id="rId11" Type="http://schemas.openxmlformats.org/officeDocument/2006/relationships/image" Target="../media/image154.png"/><Relationship Id="rId5" Type="http://schemas.openxmlformats.org/officeDocument/2006/relationships/image" Target="../media/image127.emf"/><Relationship Id="rId10" Type="http://schemas.openxmlformats.org/officeDocument/2006/relationships/image" Target="../media/image153.png"/><Relationship Id="rId4" Type="http://schemas.openxmlformats.org/officeDocument/2006/relationships/image" Target="../media/image124.emf"/><Relationship Id="rId9" Type="http://schemas.openxmlformats.org/officeDocument/2006/relationships/image" Target="../media/image152.png"/></Relationships>
</file>

<file path=ppt/slides/_rels/slide12.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3.emf"/><Relationship Id="rId7" Type="http://schemas.openxmlformats.org/officeDocument/2006/relationships/image" Target="../media/image156.emf"/><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155.emf"/><Relationship Id="rId5" Type="http://schemas.openxmlformats.org/officeDocument/2006/relationships/image" Target="../media/image127.emf"/><Relationship Id="rId10" Type="http://schemas.openxmlformats.org/officeDocument/2006/relationships/image" Target="../media/image158.png"/><Relationship Id="rId4" Type="http://schemas.openxmlformats.org/officeDocument/2006/relationships/image" Target="../media/image124.emf"/><Relationship Id="rId9" Type="http://schemas.openxmlformats.org/officeDocument/2006/relationships/image" Target="../media/image157.emf"/></Relationships>
</file>

<file path=ppt/slides/_rels/slide1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jpeg"/><Relationship Id="rId18" Type="http://schemas.openxmlformats.org/officeDocument/2006/relationships/image" Target="../media/image171.png"/><Relationship Id="rId26" Type="http://schemas.openxmlformats.org/officeDocument/2006/relationships/image" Target="../media/image179.jpeg"/><Relationship Id="rId3" Type="http://schemas.openxmlformats.org/officeDocument/2006/relationships/image" Target="../media/image123.emf"/><Relationship Id="rId21" Type="http://schemas.openxmlformats.org/officeDocument/2006/relationships/image" Target="../media/image174.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jpeg"/><Relationship Id="rId25" Type="http://schemas.openxmlformats.org/officeDocument/2006/relationships/image" Target="../media/image178.png"/><Relationship Id="rId33" Type="http://schemas.openxmlformats.org/officeDocument/2006/relationships/image" Target="../media/image184.png"/><Relationship Id="rId2" Type="http://schemas.openxmlformats.org/officeDocument/2006/relationships/notesSlide" Target="../notesSlides/notesSlide9.xml"/><Relationship Id="rId16" Type="http://schemas.openxmlformats.org/officeDocument/2006/relationships/image" Target="../media/image169.jpeg"/><Relationship Id="rId20" Type="http://schemas.openxmlformats.org/officeDocument/2006/relationships/image" Target="../media/image173.jpeg"/><Relationship Id="rId29" Type="http://schemas.openxmlformats.org/officeDocument/2006/relationships/image" Target="../media/image181.jpeg"/><Relationship Id="rId1" Type="http://schemas.openxmlformats.org/officeDocument/2006/relationships/slideLayout" Target="../slideLayouts/slideLayout76.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3.jpeg"/><Relationship Id="rId5" Type="http://schemas.openxmlformats.org/officeDocument/2006/relationships/image" Target="../media/image127.emf"/><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0.png"/><Relationship Id="rId10" Type="http://schemas.openxmlformats.org/officeDocument/2006/relationships/image" Target="../media/image163.png"/><Relationship Id="rId19" Type="http://schemas.openxmlformats.org/officeDocument/2006/relationships/image" Target="../media/image172.jpeg"/><Relationship Id="rId31" Type="http://schemas.openxmlformats.org/officeDocument/2006/relationships/image" Target="../media/image182.jpeg"/><Relationship Id="rId4" Type="http://schemas.openxmlformats.org/officeDocument/2006/relationships/image" Target="../media/image124.emf"/><Relationship Id="rId9" Type="http://schemas.openxmlformats.org/officeDocument/2006/relationships/image" Target="../media/image162.png"/><Relationship Id="rId14" Type="http://schemas.openxmlformats.org/officeDocument/2006/relationships/image" Target="../media/image167.jpg"/><Relationship Id="rId22" Type="http://schemas.openxmlformats.org/officeDocument/2006/relationships/image" Target="../media/image175.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4.xml"/></Relationships>
</file>

<file path=ppt/slides/_rels/slide15.xml.rels><?xml version="1.0" encoding="UTF-8" standalone="yes"?>
<Relationships xmlns="http://schemas.openxmlformats.org/package/2006/relationships"><Relationship Id="rId8" Type="http://schemas.openxmlformats.org/officeDocument/2006/relationships/image" Target="../media/image190.jpeg"/><Relationship Id="rId13" Type="http://schemas.openxmlformats.org/officeDocument/2006/relationships/image" Target="../media/image195.png"/><Relationship Id="rId18" Type="http://schemas.openxmlformats.org/officeDocument/2006/relationships/image" Target="../media/image200.png"/><Relationship Id="rId26" Type="http://schemas.openxmlformats.org/officeDocument/2006/relationships/image" Target="../media/image208.jpeg"/><Relationship Id="rId3" Type="http://schemas.openxmlformats.org/officeDocument/2006/relationships/image" Target="../media/image185.jpg"/><Relationship Id="rId21" Type="http://schemas.openxmlformats.org/officeDocument/2006/relationships/image" Target="../media/image203.jpeg"/><Relationship Id="rId7" Type="http://schemas.openxmlformats.org/officeDocument/2006/relationships/image" Target="../media/image189.emf"/><Relationship Id="rId12" Type="http://schemas.openxmlformats.org/officeDocument/2006/relationships/image" Target="../media/image194.png"/><Relationship Id="rId17" Type="http://schemas.openxmlformats.org/officeDocument/2006/relationships/image" Target="../media/image199.jpg"/><Relationship Id="rId25" Type="http://schemas.openxmlformats.org/officeDocument/2006/relationships/image" Target="../media/image207.jpeg"/><Relationship Id="rId2" Type="http://schemas.openxmlformats.org/officeDocument/2006/relationships/notesSlide" Target="../notesSlides/notesSlide11.xml"/><Relationship Id="rId16" Type="http://schemas.openxmlformats.org/officeDocument/2006/relationships/image" Target="../media/image198.png"/><Relationship Id="rId20" Type="http://schemas.openxmlformats.org/officeDocument/2006/relationships/image" Target="../media/image202.jpeg"/><Relationship Id="rId29" Type="http://schemas.openxmlformats.org/officeDocument/2006/relationships/image" Target="../media/image211.jpeg"/><Relationship Id="rId1" Type="http://schemas.openxmlformats.org/officeDocument/2006/relationships/slideLayout" Target="../slideLayouts/slideLayout244.xml"/><Relationship Id="rId6" Type="http://schemas.openxmlformats.org/officeDocument/2006/relationships/image" Target="../media/image188.jpg"/><Relationship Id="rId11" Type="http://schemas.openxmlformats.org/officeDocument/2006/relationships/image" Target="../media/image193.png"/><Relationship Id="rId24" Type="http://schemas.openxmlformats.org/officeDocument/2006/relationships/image" Target="../media/image206.png"/><Relationship Id="rId32" Type="http://schemas.openxmlformats.org/officeDocument/2006/relationships/image" Target="../media/image214.jpeg"/><Relationship Id="rId5" Type="http://schemas.openxmlformats.org/officeDocument/2006/relationships/image" Target="../media/image187.jpg"/><Relationship Id="rId15" Type="http://schemas.openxmlformats.org/officeDocument/2006/relationships/image" Target="../media/image197.png"/><Relationship Id="rId23" Type="http://schemas.openxmlformats.org/officeDocument/2006/relationships/image" Target="../media/image205.jpeg"/><Relationship Id="rId28" Type="http://schemas.openxmlformats.org/officeDocument/2006/relationships/image" Target="../media/image210.png"/><Relationship Id="rId10" Type="http://schemas.openxmlformats.org/officeDocument/2006/relationships/image" Target="../media/image192.png"/><Relationship Id="rId19" Type="http://schemas.openxmlformats.org/officeDocument/2006/relationships/image" Target="../media/image201.jpeg"/><Relationship Id="rId31" Type="http://schemas.openxmlformats.org/officeDocument/2006/relationships/image" Target="../media/image213.png"/><Relationship Id="rId4" Type="http://schemas.openxmlformats.org/officeDocument/2006/relationships/image" Target="../media/image186.jpg"/><Relationship Id="rId9" Type="http://schemas.openxmlformats.org/officeDocument/2006/relationships/image" Target="../media/image191.png"/><Relationship Id="rId14" Type="http://schemas.openxmlformats.org/officeDocument/2006/relationships/image" Target="../media/image196.jpeg"/><Relationship Id="rId22" Type="http://schemas.openxmlformats.org/officeDocument/2006/relationships/image" Target="../media/image204.jpeg"/><Relationship Id="rId27" Type="http://schemas.openxmlformats.org/officeDocument/2006/relationships/image" Target="../media/image209.png"/><Relationship Id="rId30" Type="http://schemas.openxmlformats.org/officeDocument/2006/relationships/image" Target="../media/image2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1.xml"/></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48.png"/><Relationship Id="rId21" Type="http://schemas.openxmlformats.org/officeDocument/2006/relationships/image" Target="../media/image95.png"/><Relationship Id="rId7" Type="http://schemas.openxmlformats.org/officeDocument/2006/relationships/image" Target="../media/image49.png"/><Relationship Id="rId12" Type="http://schemas.openxmlformats.org/officeDocument/2006/relationships/image" Target="../media/image84.png"/><Relationship Id="rId17" Type="http://schemas.openxmlformats.org/officeDocument/2006/relationships/image" Target="../media/image216.emf"/><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93.png"/><Relationship Id="rId1" Type="http://schemas.openxmlformats.org/officeDocument/2006/relationships/slideLayout" Target="../slideLayouts/slideLayout231.xml"/><Relationship Id="rId6" Type="http://schemas.openxmlformats.org/officeDocument/2006/relationships/image" Target="../media/image53.png"/><Relationship Id="rId11" Type="http://schemas.openxmlformats.org/officeDocument/2006/relationships/image" Target="../media/image215.emf"/><Relationship Id="rId24" Type="http://schemas.openxmlformats.org/officeDocument/2006/relationships/image" Target="../media/image92.png"/><Relationship Id="rId5" Type="http://schemas.openxmlformats.org/officeDocument/2006/relationships/image" Target="../media/image51.png"/><Relationship Id="rId15" Type="http://schemas.openxmlformats.org/officeDocument/2006/relationships/image" Target="../media/image88.png"/><Relationship Id="rId23" Type="http://schemas.openxmlformats.org/officeDocument/2006/relationships/image" Target="../media/image80.png"/><Relationship Id="rId10" Type="http://schemas.openxmlformats.org/officeDocument/2006/relationships/image" Target="../media/image52.png"/><Relationship Id="rId19" Type="http://schemas.openxmlformats.org/officeDocument/2006/relationships/image" Target="../media/image96.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86.png"/><Relationship Id="rId22"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notesSlide" Target="../notesSlides/notesSlide14.xml"/><Relationship Id="rId1" Type="http://schemas.openxmlformats.org/officeDocument/2006/relationships/slideLayout" Target="../slideLayouts/slideLayout240.xml"/></Relationships>
</file>

<file path=ppt/slides/_rels/slide1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241.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9" Type="http://schemas.openxmlformats.org/officeDocument/2006/relationships/image" Target="../media/image2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9.xml"/></Relationships>
</file>

<file path=ppt/slides/_rels/slide2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emf"/><Relationship Id="rId7" Type="http://schemas.openxmlformats.org/officeDocument/2006/relationships/image" Target="../media/image229.emf"/><Relationship Id="rId2" Type="http://schemas.openxmlformats.org/officeDocument/2006/relationships/notesSlide" Target="../notesSlides/notesSlide17.xml"/><Relationship Id="rId1" Type="http://schemas.openxmlformats.org/officeDocument/2006/relationships/slideLayout" Target="../slideLayouts/slideLayout227.xml"/><Relationship Id="rId6" Type="http://schemas.openxmlformats.org/officeDocument/2006/relationships/image" Target="../media/image228.emf"/><Relationship Id="rId5" Type="http://schemas.openxmlformats.org/officeDocument/2006/relationships/image" Target="../media/image227.emf"/><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8.xml"/><Relationship Id="rId1" Type="http://schemas.openxmlformats.org/officeDocument/2006/relationships/slideLayout" Target="../slideLayouts/slideLayout242.xml"/></Relationships>
</file>

<file path=ppt/slides/_rels/slide23.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image" Target="../media/image225.emf"/><Relationship Id="rId1" Type="http://schemas.openxmlformats.org/officeDocument/2006/relationships/slideLayout" Target="../slideLayouts/slideLayout227.xml"/></Relationships>
</file>

<file path=ppt/slides/_rels/slide2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9.xml"/><Relationship Id="rId1" Type="http://schemas.openxmlformats.org/officeDocument/2006/relationships/slideLayout" Target="../slideLayouts/slideLayout243.xml"/></Relationships>
</file>

<file path=ppt/slides/_rels/slide25.x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image" Target="../media/image83.png"/><Relationship Id="rId3" Type="http://schemas.openxmlformats.org/officeDocument/2006/relationships/image" Target="../media/image121.emf"/><Relationship Id="rId7" Type="http://schemas.openxmlformats.org/officeDocument/2006/relationships/image" Target="../media/image78.png"/><Relationship Id="rId12" Type="http://schemas.openxmlformats.org/officeDocument/2006/relationships/image" Target="../media/image70.png"/><Relationship Id="rId17"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image" Target="../media/image60.png"/><Relationship Id="rId1" Type="http://schemas.openxmlformats.org/officeDocument/2006/relationships/slideLayout" Target="../slideLayouts/slideLayout231.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81.png"/><Relationship Id="rId10" Type="http://schemas.openxmlformats.org/officeDocument/2006/relationships/image" Target="../media/image71.png"/><Relationship Id="rId4" Type="http://schemas.openxmlformats.org/officeDocument/2006/relationships/image" Target="../media/image120.png"/><Relationship Id="rId9" Type="http://schemas.openxmlformats.org/officeDocument/2006/relationships/image" Target="../media/image68.png"/><Relationship Id="rId14" Type="http://schemas.openxmlformats.org/officeDocument/2006/relationships/image" Target="../media/image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6.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5.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28.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39.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8.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7.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240.png"/></Relationships>
</file>

<file path=ppt/slides/_rels/slide29.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1.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3.xml"/></Relationships>
</file>

<file path=ppt/slides/_rels/slide3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2.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s>
</file>

<file path=ppt/slides/_rels/slide31.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45.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4.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3.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3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33.xml.rels><?xml version="1.0" encoding="UTF-8" standalone="yes"?>
<Relationships xmlns="http://schemas.openxmlformats.org/package/2006/relationships"><Relationship Id="rId8" Type="http://schemas.openxmlformats.org/officeDocument/2006/relationships/image" Target="../media/image251.emf"/><Relationship Id="rId3" Type="http://schemas.openxmlformats.org/officeDocument/2006/relationships/image" Target="../media/image246.png"/><Relationship Id="rId7" Type="http://schemas.openxmlformats.org/officeDocument/2006/relationships/image" Target="../media/image250.emf"/><Relationship Id="rId2" Type="http://schemas.openxmlformats.org/officeDocument/2006/relationships/notesSlide" Target="../notesSlides/notesSlide21.xml"/><Relationship Id="rId1" Type="http://schemas.openxmlformats.org/officeDocument/2006/relationships/slideLayout" Target="../slideLayouts/slideLayout164.xml"/><Relationship Id="rId6" Type="http://schemas.openxmlformats.org/officeDocument/2006/relationships/image" Target="../media/image249.emf"/><Relationship Id="rId5" Type="http://schemas.openxmlformats.org/officeDocument/2006/relationships/image" Target="../media/image248.emf"/><Relationship Id="rId4"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52.tmp"/><Relationship Id="rId1" Type="http://schemas.openxmlformats.org/officeDocument/2006/relationships/slideLayout" Target="../slideLayouts/slideLayout186.xml"/></Relationships>
</file>

<file path=ppt/slides/_rels/slide3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3.png"/><Relationship Id="rId7" Type="http://schemas.openxmlformats.org/officeDocument/2006/relationships/image" Target="../media/image255.png"/><Relationship Id="rId2" Type="http://schemas.openxmlformats.org/officeDocument/2006/relationships/notesSlide" Target="../notesSlides/notesSlide22.xml"/><Relationship Id="rId1" Type="http://schemas.openxmlformats.org/officeDocument/2006/relationships/slideLayout" Target="../slideLayouts/slideLayout187.xml"/><Relationship Id="rId6" Type="http://schemas.microsoft.com/office/2007/relationships/hdphoto" Target="../media/hdphoto3.wdp"/><Relationship Id="rId5" Type="http://schemas.openxmlformats.org/officeDocument/2006/relationships/image" Target="../media/image254.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188.xml"/><Relationship Id="rId6" Type="http://schemas.openxmlformats.org/officeDocument/2006/relationships/image" Target="../media/image259.png"/><Relationship Id="rId5" Type="http://schemas.openxmlformats.org/officeDocument/2006/relationships/image" Target="../media/image258.png"/><Relationship Id="rId10" Type="http://schemas.microsoft.com/office/2007/relationships/hdphoto" Target="../media/hdphoto5.wdp"/><Relationship Id="rId4" Type="http://schemas.openxmlformats.org/officeDocument/2006/relationships/image" Target="../media/image257.png"/><Relationship Id="rId9" Type="http://schemas.openxmlformats.org/officeDocument/2006/relationships/image" Target="../media/image262.png"/></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263.emf"/><Relationship Id="rId3" Type="http://schemas.openxmlformats.org/officeDocument/2006/relationships/image" Target="../media/image121.emf"/><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31.xml"/><Relationship Id="rId6" Type="http://schemas.openxmlformats.org/officeDocument/2006/relationships/image" Target="../media/image63.png"/><Relationship Id="rId11" Type="http://schemas.openxmlformats.org/officeDocument/2006/relationships/image" Target="../media/image77.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120.png"/><Relationship Id="rId9" Type="http://schemas.openxmlformats.org/officeDocument/2006/relationships/image" Target="../media/image72.png"/><Relationship Id="rId14" Type="http://schemas.openxmlformats.org/officeDocument/2006/relationships/image" Target="../media/image65.png"/></Relationships>
</file>

<file path=ppt/slides/_rels/slide38.xml.rels><?xml version="1.0" encoding="UTF-8" standalone="yes"?>
<Relationships xmlns="http://schemas.openxmlformats.org/package/2006/relationships"><Relationship Id="rId8" Type="http://schemas.openxmlformats.org/officeDocument/2006/relationships/image" Target="../media/image270.emf"/><Relationship Id="rId3" Type="http://schemas.openxmlformats.org/officeDocument/2006/relationships/image" Target="../media/image265.emf"/><Relationship Id="rId7" Type="http://schemas.openxmlformats.org/officeDocument/2006/relationships/image" Target="../media/image269.emf"/><Relationship Id="rId2" Type="http://schemas.openxmlformats.org/officeDocument/2006/relationships/image" Target="../media/image264.emf"/><Relationship Id="rId1" Type="http://schemas.openxmlformats.org/officeDocument/2006/relationships/slideLayout" Target="../slideLayouts/slideLayout235.xml"/><Relationship Id="rId6" Type="http://schemas.openxmlformats.org/officeDocument/2006/relationships/image" Target="../media/image268.emf"/><Relationship Id="rId5" Type="http://schemas.openxmlformats.org/officeDocument/2006/relationships/image" Target="../media/image267.emf"/><Relationship Id="rId10" Type="http://schemas.openxmlformats.org/officeDocument/2006/relationships/image" Target="../media/image272.emf"/><Relationship Id="rId4" Type="http://schemas.openxmlformats.org/officeDocument/2006/relationships/image" Target="../media/image266.emf"/><Relationship Id="rId9" Type="http://schemas.openxmlformats.org/officeDocument/2006/relationships/image" Target="../media/image271.emf"/></Relationships>
</file>

<file path=ppt/slides/_rels/slide39.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slideLayout" Target="../slideLayouts/slideLayout235.xml"/><Relationship Id="rId6" Type="http://schemas.openxmlformats.org/officeDocument/2006/relationships/image" Target="../media/image264.emf"/><Relationship Id="rId5" Type="http://schemas.openxmlformats.org/officeDocument/2006/relationships/image" Target="../media/image268.emf"/><Relationship Id="rId4" Type="http://schemas.openxmlformats.org/officeDocument/2006/relationships/image" Target="../media/image26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4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emf"/><Relationship Id="rId1" Type="http://schemas.openxmlformats.org/officeDocument/2006/relationships/slideLayout" Target="../slideLayouts/slideLayout215.xml"/></Relationships>
</file>

<file path=ppt/slides/_rels/slide4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image" Target="../media/image279.emf"/><Relationship Id="rId2" Type="http://schemas.openxmlformats.org/officeDocument/2006/relationships/notesSlide" Target="../notesSlides/notesSlide25.xml"/><Relationship Id="rId1" Type="http://schemas.openxmlformats.org/officeDocument/2006/relationships/slideLayout" Target="../slideLayouts/slideLayout384.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 Id="rId9" Type="http://schemas.openxmlformats.org/officeDocument/2006/relationships/image" Target="../media/image281.png"/></Relationships>
</file>

<file path=ppt/slides/_rels/slide42.xml.rels><?xml version="1.0" encoding="UTF-8" standalone="yes"?>
<Relationships xmlns="http://schemas.openxmlformats.org/package/2006/relationships"><Relationship Id="rId3" Type="http://schemas.openxmlformats.org/officeDocument/2006/relationships/image" Target="../media/image282.emf"/><Relationship Id="rId2" Type="http://schemas.openxmlformats.org/officeDocument/2006/relationships/notesSlide" Target="../notesSlides/notesSlide26.xml"/><Relationship Id="rId1" Type="http://schemas.openxmlformats.org/officeDocument/2006/relationships/slideLayout" Target="../slideLayouts/slideLayout224.xml"/></Relationships>
</file>

<file path=ppt/slides/_rels/slide43.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283.emf"/><Relationship Id="rId2" Type="http://schemas.openxmlformats.org/officeDocument/2006/relationships/notesSlide" Target="../notesSlides/notesSlide27.xml"/><Relationship Id="rId1" Type="http://schemas.openxmlformats.org/officeDocument/2006/relationships/slideLayout" Target="../slideLayouts/slideLayout231.xml"/><Relationship Id="rId6" Type="http://schemas.openxmlformats.org/officeDocument/2006/relationships/image" Target="../media/image249.emf"/><Relationship Id="rId5" Type="http://schemas.openxmlformats.org/officeDocument/2006/relationships/image" Target="../media/image64.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8" Type="http://schemas.openxmlformats.org/officeDocument/2006/relationships/image" Target="../media/image288.emf"/><Relationship Id="rId3" Type="http://schemas.openxmlformats.org/officeDocument/2006/relationships/image" Target="../media/image273.emf"/><Relationship Id="rId7" Type="http://schemas.openxmlformats.org/officeDocument/2006/relationships/image" Target="../media/image287.emf"/><Relationship Id="rId2" Type="http://schemas.openxmlformats.org/officeDocument/2006/relationships/notesSlide" Target="../notesSlides/notesSlide28.xml"/><Relationship Id="rId1" Type="http://schemas.openxmlformats.org/officeDocument/2006/relationships/slideLayout" Target="../slideLayouts/slideLayout215.xml"/><Relationship Id="rId6" Type="http://schemas.openxmlformats.org/officeDocument/2006/relationships/image" Target="../media/image286.emf"/><Relationship Id="rId5" Type="http://schemas.openxmlformats.org/officeDocument/2006/relationships/image" Target="../media/image285.emf"/><Relationship Id="rId4" Type="http://schemas.openxmlformats.org/officeDocument/2006/relationships/image" Target="../media/image284.emf"/></Relationships>
</file>

<file path=ppt/slides/_rels/slide4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296.jpg"/><Relationship Id="rId13" Type="http://schemas.openxmlformats.org/officeDocument/2006/relationships/image" Target="../media/image301.png"/><Relationship Id="rId18" Type="http://schemas.openxmlformats.org/officeDocument/2006/relationships/image" Target="../media/image306.jpg"/><Relationship Id="rId26" Type="http://schemas.openxmlformats.org/officeDocument/2006/relationships/image" Target="../media/image314.png"/><Relationship Id="rId3" Type="http://schemas.openxmlformats.org/officeDocument/2006/relationships/image" Target="../media/image291.jpg"/><Relationship Id="rId21" Type="http://schemas.openxmlformats.org/officeDocument/2006/relationships/image" Target="../media/image309.jpg"/><Relationship Id="rId7" Type="http://schemas.openxmlformats.org/officeDocument/2006/relationships/image" Target="../media/image295.png"/><Relationship Id="rId12" Type="http://schemas.openxmlformats.org/officeDocument/2006/relationships/image" Target="../media/image300.png"/><Relationship Id="rId17" Type="http://schemas.openxmlformats.org/officeDocument/2006/relationships/image" Target="../media/image305.png"/><Relationship Id="rId25" Type="http://schemas.openxmlformats.org/officeDocument/2006/relationships/image" Target="../media/image313.png"/><Relationship Id="rId2" Type="http://schemas.openxmlformats.org/officeDocument/2006/relationships/notesSlide" Target="../notesSlides/notesSlide31.xml"/><Relationship Id="rId16" Type="http://schemas.openxmlformats.org/officeDocument/2006/relationships/image" Target="../media/image304.png"/><Relationship Id="rId20" Type="http://schemas.openxmlformats.org/officeDocument/2006/relationships/image" Target="../media/image308.png"/><Relationship Id="rId29" Type="http://schemas.openxmlformats.org/officeDocument/2006/relationships/image" Target="../media/image317.jpeg"/><Relationship Id="rId1" Type="http://schemas.openxmlformats.org/officeDocument/2006/relationships/slideLayout" Target="../slideLayouts/slideLayout204.xml"/><Relationship Id="rId6" Type="http://schemas.openxmlformats.org/officeDocument/2006/relationships/image" Target="../media/image294.jpg"/><Relationship Id="rId11" Type="http://schemas.openxmlformats.org/officeDocument/2006/relationships/image" Target="../media/image299.jpg"/><Relationship Id="rId24" Type="http://schemas.openxmlformats.org/officeDocument/2006/relationships/image" Target="../media/image312.png"/><Relationship Id="rId5" Type="http://schemas.openxmlformats.org/officeDocument/2006/relationships/image" Target="../media/image293.png"/><Relationship Id="rId15" Type="http://schemas.openxmlformats.org/officeDocument/2006/relationships/image" Target="../media/image303.png"/><Relationship Id="rId23" Type="http://schemas.openxmlformats.org/officeDocument/2006/relationships/image" Target="../media/image311.png"/><Relationship Id="rId28" Type="http://schemas.openxmlformats.org/officeDocument/2006/relationships/image" Target="../media/image316.jpeg"/><Relationship Id="rId10" Type="http://schemas.openxmlformats.org/officeDocument/2006/relationships/image" Target="../media/image298.jpg"/><Relationship Id="rId19" Type="http://schemas.openxmlformats.org/officeDocument/2006/relationships/image" Target="../media/image307.png"/><Relationship Id="rId4" Type="http://schemas.openxmlformats.org/officeDocument/2006/relationships/image" Target="../media/image292.jpg"/><Relationship Id="rId9" Type="http://schemas.openxmlformats.org/officeDocument/2006/relationships/image" Target="../media/image297.png"/><Relationship Id="rId14" Type="http://schemas.openxmlformats.org/officeDocument/2006/relationships/image" Target="../media/image302.jpg"/><Relationship Id="rId22" Type="http://schemas.openxmlformats.org/officeDocument/2006/relationships/image" Target="../media/image310.png"/><Relationship Id="rId27" Type="http://schemas.openxmlformats.org/officeDocument/2006/relationships/image" Target="../media/image315.png"/><Relationship Id="rId30" Type="http://schemas.openxmlformats.org/officeDocument/2006/relationships/image" Target="../media/image213.png"/></Relationships>
</file>

<file path=ppt/slides/_rels/slide48.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31.xml"/></Relationships>
</file>

<file path=ppt/slides/_rels/slide50.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327.png"/><Relationship Id="rId3" Type="http://schemas.openxmlformats.org/officeDocument/2006/relationships/image" Target="../media/image273.emf"/><Relationship Id="rId7" Type="http://schemas.openxmlformats.org/officeDocument/2006/relationships/image" Target="../media/image321.png"/><Relationship Id="rId12" Type="http://schemas.openxmlformats.org/officeDocument/2006/relationships/image" Target="../media/image326.emf"/><Relationship Id="rId2" Type="http://schemas.openxmlformats.org/officeDocument/2006/relationships/notesSlide" Target="../notesSlides/notesSlide32.xml"/><Relationship Id="rId1" Type="http://schemas.openxmlformats.org/officeDocument/2006/relationships/slideLayout" Target="../slideLayouts/slideLayout308.xml"/><Relationship Id="rId6" Type="http://schemas.openxmlformats.org/officeDocument/2006/relationships/image" Target="../media/image320.png"/><Relationship Id="rId11" Type="http://schemas.openxmlformats.org/officeDocument/2006/relationships/image" Target="../media/image325.emf"/><Relationship Id="rId5" Type="http://schemas.openxmlformats.org/officeDocument/2006/relationships/image" Target="../media/image319.emf"/><Relationship Id="rId15" Type="http://schemas.openxmlformats.org/officeDocument/2006/relationships/image" Target="../media/image329.png"/><Relationship Id="rId10" Type="http://schemas.openxmlformats.org/officeDocument/2006/relationships/image" Target="../media/image324.emf"/><Relationship Id="rId4" Type="http://schemas.openxmlformats.org/officeDocument/2006/relationships/image" Target="../media/image318.png"/><Relationship Id="rId9" Type="http://schemas.openxmlformats.org/officeDocument/2006/relationships/image" Target="../media/image323.png"/><Relationship Id="rId14" Type="http://schemas.openxmlformats.org/officeDocument/2006/relationships/image" Target="../media/image328.png"/></Relationships>
</file>

<file path=ppt/slides/_rels/slide5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32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34.xml"/><Relationship Id="rId1" Type="http://schemas.openxmlformats.org/officeDocument/2006/relationships/slideLayout" Target="../slideLayouts/slideLayout32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3.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35.xml"/><Relationship Id="rId1" Type="http://schemas.openxmlformats.org/officeDocument/2006/relationships/slideLayout" Target="../slideLayouts/slideLayout32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4.xml.rels><?xml version="1.0" encoding="UTF-8" standalone="yes"?>
<Relationships xmlns="http://schemas.openxmlformats.org/package/2006/relationships"><Relationship Id="rId8" Type="http://schemas.openxmlformats.org/officeDocument/2006/relationships/image" Target="../media/image342.jpg"/><Relationship Id="rId13" Type="http://schemas.openxmlformats.org/officeDocument/2006/relationships/image" Target="../media/image347.jpg"/><Relationship Id="rId18" Type="http://schemas.openxmlformats.org/officeDocument/2006/relationships/image" Target="../media/image352.png"/><Relationship Id="rId26" Type="http://schemas.openxmlformats.org/officeDocument/2006/relationships/image" Target="../media/image359.jpeg"/><Relationship Id="rId3" Type="http://schemas.openxmlformats.org/officeDocument/2006/relationships/image" Target="../media/image337.gif"/><Relationship Id="rId21" Type="http://schemas.openxmlformats.org/officeDocument/2006/relationships/image" Target="../media/image354.png"/><Relationship Id="rId7" Type="http://schemas.openxmlformats.org/officeDocument/2006/relationships/image" Target="../media/image341.png"/><Relationship Id="rId12" Type="http://schemas.openxmlformats.org/officeDocument/2006/relationships/image" Target="../media/image346.png"/><Relationship Id="rId17" Type="http://schemas.openxmlformats.org/officeDocument/2006/relationships/image" Target="../media/image351.jpg"/><Relationship Id="rId25" Type="http://schemas.openxmlformats.org/officeDocument/2006/relationships/image" Target="../media/image358.png"/><Relationship Id="rId2" Type="http://schemas.openxmlformats.org/officeDocument/2006/relationships/image" Target="../media/image336.png"/><Relationship Id="rId16" Type="http://schemas.openxmlformats.org/officeDocument/2006/relationships/image" Target="../media/image350.png"/><Relationship Id="rId20" Type="http://schemas.openxmlformats.org/officeDocument/2006/relationships/image" Target="../media/image186.jpg"/><Relationship Id="rId29" Type="http://schemas.openxmlformats.org/officeDocument/2006/relationships/image" Target="../media/image361.jpeg"/><Relationship Id="rId1" Type="http://schemas.openxmlformats.org/officeDocument/2006/relationships/slideLayout" Target="../slideLayouts/slideLayout204.xml"/><Relationship Id="rId6" Type="http://schemas.openxmlformats.org/officeDocument/2006/relationships/image" Target="../media/image340.png"/><Relationship Id="rId11" Type="http://schemas.openxmlformats.org/officeDocument/2006/relationships/image" Target="../media/image345.png"/><Relationship Id="rId24" Type="http://schemas.openxmlformats.org/officeDocument/2006/relationships/image" Target="../media/image357.png"/><Relationship Id="rId5" Type="http://schemas.openxmlformats.org/officeDocument/2006/relationships/image" Target="../media/image339.png"/><Relationship Id="rId15" Type="http://schemas.openxmlformats.org/officeDocument/2006/relationships/image" Target="../media/image349.png"/><Relationship Id="rId23" Type="http://schemas.openxmlformats.org/officeDocument/2006/relationships/image" Target="../media/image356.png"/><Relationship Id="rId28" Type="http://schemas.openxmlformats.org/officeDocument/2006/relationships/image" Target="../media/image360.jpg"/><Relationship Id="rId10" Type="http://schemas.openxmlformats.org/officeDocument/2006/relationships/image" Target="../media/image344.jpg"/><Relationship Id="rId19" Type="http://schemas.openxmlformats.org/officeDocument/2006/relationships/image" Target="../media/image353.jpeg"/><Relationship Id="rId4" Type="http://schemas.openxmlformats.org/officeDocument/2006/relationships/image" Target="../media/image338.png"/><Relationship Id="rId9" Type="http://schemas.openxmlformats.org/officeDocument/2006/relationships/image" Target="../media/image343.png"/><Relationship Id="rId14" Type="http://schemas.openxmlformats.org/officeDocument/2006/relationships/image" Target="../media/image348.jpg"/><Relationship Id="rId22" Type="http://schemas.openxmlformats.org/officeDocument/2006/relationships/image" Target="../media/image355.png"/><Relationship Id="rId27" Type="http://schemas.openxmlformats.org/officeDocument/2006/relationships/image" Target="../media/image212.png"/></Relationships>
</file>

<file path=ppt/slides/_rels/slide55.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8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customXml/item6.xml"/><Relationship Id="rId7" Type="http://schemas.openxmlformats.org/officeDocument/2006/relationships/image" Target="../media/image363.emf"/><Relationship Id="rId12" Type="http://schemas.openxmlformats.org/officeDocument/2006/relationships/image" Target="../media/image365.png"/><Relationship Id="rId2" Type="http://schemas.openxmlformats.org/officeDocument/2006/relationships/customXml" Target="../../customXml/item1.xml"/><Relationship Id="rId1" Type="http://schemas.openxmlformats.org/officeDocument/2006/relationships/customXml" Target="../../customXml/item3.xml"/><Relationship Id="rId6" Type="http://schemas.openxmlformats.org/officeDocument/2006/relationships/image" Target="../media/image362.emf"/><Relationship Id="rId11" Type="http://schemas.openxmlformats.org/officeDocument/2006/relationships/image" Target="../media/image364.emf"/><Relationship Id="rId5" Type="http://schemas.openxmlformats.org/officeDocument/2006/relationships/notesSlide" Target="../notesSlides/notesSlide36.xml"/><Relationship Id="rId10" Type="http://schemas.openxmlformats.org/officeDocument/2006/relationships/image" Target="../media/image8.emf"/><Relationship Id="rId4" Type="http://schemas.openxmlformats.org/officeDocument/2006/relationships/slideLayout" Target="../slideLayouts/slideLayout83.xml"/><Relationship Id="rId9" Type="http://schemas.openxmlformats.org/officeDocument/2006/relationships/image" Target="../media/image81.png"/></Relationships>
</file>

<file path=ppt/slides/_rels/slide5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37.xml"/><Relationship Id="rId7" Type="http://schemas.openxmlformats.org/officeDocument/2006/relationships/image" Target="../media/image367.emf"/><Relationship Id="rId2" Type="http://schemas.openxmlformats.org/officeDocument/2006/relationships/slideLayout" Target="../slideLayouts/slideLayout235.xml"/><Relationship Id="rId1" Type="http://schemas.openxmlformats.org/officeDocument/2006/relationships/customXml" Target="../../customXml/item4.xml"/><Relationship Id="rId6" Type="http://schemas.openxmlformats.org/officeDocument/2006/relationships/image" Target="../media/image47.png"/><Relationship Id="rId5" Type="http://schemas.openxmlformats.org/officeDocument/2006/relationships/image" Target="../media/image366.emf"/><Relationship Id="rId10" Type="http://schemas.openxmlformats.org/officeDocument/2006/relationships/image" Target="../media/image369.png"/><Relationship Id="rId4" Type="http://schemas.openxmlformats.org/officeDocument/2006/relationships/image" Target="../media/image25.png"/><Relationship Id="rId9" Type="http://schemas.openxmlformats.org/officeDocument/2006/relationships/image" Target="../media/image36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3.xml"/><Relationship Id="rId5" Type="http://schemas.openxmlformats.org/officeDocument/2006/relationships/image" Target="../media/image46.png"/><Relationship Id="rId4" Type="http://schemas.openxmlformats.org/officeDocument/2006/relationships/image" Target="../media/image370.png"/></Relationships>
</file>

<file path=ppt/slides/_rels/slide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xml"/><Relationship Id="rId1" Type="http://schemas.openxmlformats.org/officeDocument/2006/relationships/slideLayout" Target="../slideLayouts/slideLayout231.xml"/><Relationship Id="rId4" Type="http://schemas.openxmlformats.org/officeDocument/2006/relationships/image" Target="../media/image120.png"/></Relationships>
</file>

<file path=ppt/slides/_rels/slide60.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81.png"/><Relationship Id="rId3" Type="http://schemas.openxmlformats.org/officeDocument/2006/relationships/image" Target="../media/image371.png"/><Relationship Id="rId7" Type="http://schemas.openxmlformats.org/officeDocument/2006/relationships/image" Target="../media/image375.png"/><Relationship Id="rId12" Type="http://schemas.openxmlformats.org/officeDocument/2006/relationships/image" Target="../media/image380.png"/><Relationship Id="rId2" Type="http://schemas.openxmlformats.org/officeDocument/2006/relationships/notesSlide" Target="../notesSlides/notesSlide39.xml"/><Relationship Id="rId16" Type="http://schemas.openxmlformats.org/officeDocument/2006/relationships/image" Target="../media/image384.png"/><Relationship Id="rId1" Type="http://schemas.openxmlformats.org/officeDocument/2006/relationships/slideLayout" Target="../slideLayouts/slideLayout83.xml"/><Relationship Id="rId6" Type="http://schemas.openxmlformats.org/officeDocument/2006/relationships/image" Target="../media/image374.png"/><Relationship Id="rId11" Type="http://schemas.openxmlformats.org/officeDocument/2006/relationships/image" Target="../media/image379.png"/><Relationship Id="rId5" Type="http://schemas.openxmlformats.org/officeDocument/2006/relationships/image" Target="../media/image373.png"/><Relationship Id="rId15" Type="http://schemas.openxmlformats.org/officeDocument/2006/relationships/image" Target="../media/image383.png"/><Relationship Id="rId10" Type="http://schemas.openxmlformats.org/officeDocument/2006/relationships/image" Target="../media/image378.png"/><Relationship Id="rId4" Type="http://schemas.openxmlformats.org/officeDocument/2006/relationships/image" Target="../media/image372.png"/><Relationship Id="rId9" Type="http://schemas.openxmlformats.org/officeDocument/2006/relationships/image" Target="../media/image377.png"/><Relationship Id="rId14" Type="http://schemas.openxmlformats.org/officeDocument/2006/relationships/image" Target="../media/image382.png"/></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85.png"/><Relationship Id="rId7" Type="http://schemas.openxmlformats.org/officeDocument/2006/relationships/image" Target="../media/image388.png"/><Relationship Id="rId12" Type="http://schemas.openxmlformats.org/officeDocument/2006/relationships/image" Target="../media/image391.png"/><Relationship Id="rId2" Type="http://schemas.openxmlformats.org/officeDocument/2006/relationships/notesSlide" Target="../notesSlides/notesSlide40.xml"/><Relationship Id="rId1" Type="http://schemas.openxmlformats.org/officeDocument/2006/relationships/slideLayout" Target="../slideLayouts/slideLayout83.xml"/><Relationship Id="rId6" Type="http://schemas.openxmlformats.org/officeDocument/2006/relationships/image" Target="../media/image387.png"/><Relationship Id="rId11" Type="http://schemas.openxmlformats.org/officeDocument/2006/relationships/image" Target="../media/image390.png"/><Relationship Id="rId5" Type="http://schemas.openxmlformats.org/officeDocument/2006/relationships/image" Target="../media/image367.emf"/><Relationship Id="rId10" Type="http://schemas.openxmlformats.org/officeDocument/2006/relationships/image" Target="../media/image389.png"/><Relationship Id="rId4" Type="http://schemas.openxmlformats.org/officeDocument/2006/relationships/image" Target="../media/image386.png"/><Relationship Id="rId9"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392.emf"/><Relationship Id="rId2" Type="http://schemas.openxmlformats.org/officeDocument/2006/relationships/notesSlide" Target="../notesSlides/notesSlide41.xml"/><Relationship Id="rId1" Type="http://schemas.openxmlformats.org/officeDocument/2006/relationships/slideLayout" Target="../slideLayouts/slideLayout112.xml"/><Relationship Id="rId6" Type="http://schemas.openxmlformats.org/officeDocument/2006/relationships/image" Target="../media/image25.png"/><Relationship Id="rId5" Type="http://schemas.openxmlformats.org/officeDocument/2006/relationships/image" Target="../media/image394.emf"/><Relationship Id="rId4" Type="http://schemas.openxmlformats.org/officeDocument/2006/relationships/image" Target="../media/image393.emf"/></Relationships>
</file>

<file path=ppt/slides/_rels/slide6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2.emf"/><Relationship Id="rId7" Type="http://schemas.openxmlformats.org/officeDocument/2006/relationships/image" Target="../media/image395.emf"/><Relationship Id="rId12" Type="http://schemas.openxmlformats.org/officeDocument/2006/relationships/image" Target="../media/image399.png"/><Relationship Id="rId2" Type="http://schemas.openxmlformats.org/officeDocument/2006/relationships/notesSlide" Target="../notesSlides/notesSlide42.xml"/><Relationship Id="rId1" Type="http://schemas.openxmlformats.org/officeDocument/2006/relationships/slideLayout" Target="../slideLayouts/slideLayout112.xml"/><Relationship Id="rId6" Type="http://schemas.openxmlformats.org/officeDocument/2006/relationships/image" Target="../media/image282.emf"/><Relationship Id="rId11" Type="http://schemas.openxmlformats.org/officeDocument/2006/relationships/image" Target="../media/image398.png"/><Relationship Id="rId5" Type="http://schemas.openxmlformats.org/officeDocument/2006/relationships/image" Target="../media/image394.emf"/><Relationship Id="rId10" Type="http://schemas.openxmlformats.org/officeDocument/2006/relationships/image" Target="../media/image397.emf"/><Relationship Id="rId4" Type="http://schemas.openxmlformats.org/officeDocument/2006/relationships/image" Target="../media/image393.emf"/><Relationship Id="rId9" Type="http://schemas.microsoft.com/office/2007/relationships/hdphoto" Target="../media/hdphoto6.wdp"/></Relationships>
</file>

<file path=ppt/slides/_rels/slide64.xml.rels><?xml version="1.0" encoding="UTF-8" standalone="yes"?>
<Relationships xmlns="http://schemas.openxmlformats.org/package/2006/relationships"><Relationship Id="rId8" Type="http://schemas.openxmlformats.org/officeDocument/2006/relationships/image" Target="../media/image397.emf"/><Relationship Id="rId3" Type="http://schemas.openxmlformats.org/officeDocument/2006/relationships/image" Target="../media/image282.emf"/><Relationship Id="rId7" Type="http://schemas.openxmlformats.org/officeDocument/2006/relationships/image" Target="../media/image400.emf"/><Relationship Id="rId2" Type="http://schemas.openxmlformats.org/officeDocument/2006/relationships/notesSlide" Target="../notesSlides/notesSlide43.xml"/><Relationship Id="rId1" Type="http://schemas.openxmlformats.org/officeDocument/2006/relationships/slideLayout" Target="../slideLayouts/slideLayout117.xml"/><Relationship Id="rId6" Type="http://schemas.openxmlformats.org/officeDocument/2006/relationships/image" Target="../media/image394.emf"/><Relationship Id="rId5" Type="http://schemas.openxmlformats.org/officeDocument/2006/relationships/image" Target="../media/image393.emf"/><Relationship Id="rId4" Type="http://schemas.openxmlformats.org/officeDocument/2006/relationships/image" Target="../media/image392.emf"/></Relationships>
</file>

<file path=ppt/slides/_rels/slide65.xml.rels><?xml version="1.0" encoding="UTF-8" standalone="yes"?>
<Relationships xmlns="http://schemas.openxmlformats.org/package/2006/relationships"><Relationship Id="rId3" Type="http://schemas.openxmlformats.org/officeDocument/2006/relationships/image" Target="../media/image402.emf"/><Relationship Id="rId2" Type="http://schemas.openxmlformats.org/officeDocument/2006/relationships/image" Target="../media/image401.emf"/><Relationship Id="rId1" Type="http://schemas.openxmlformats.org/officeDocument/2006/relationships/slideLayout" Target="../slideLayouts/slideLayout76.xml"/><Relationship Id="rId4" Type="http://schemas.openxmlformats.org/officeDocument/2006/relationships/image" Target="../media/image403.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214.xml"/></Relationships>
</file>

<file path=ppt/slides/_rels/slide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124.emf"/></Relationships>
</file>

<file path=ppt/slides/_rels/slide9.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endParaRPr lang="en-US" sz="2800" dirty="0"/>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Open + Flexible</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r>
              <a:rPr lang="en-US" dirty="0" smtClean="0">
                <a:latin typeface="Segoe UI Semibold" panose="020B0702040204020203" pitchFamily="34" charset="0"/>
                <a:cs typeface="Segoe UI Semibold" panose="020B0702040204020203" pitchFamily="34" charset="0"/>
              </a:rPr>
              <a:t/>
            </a:r>
            <a:br>
              <a:rPr lang="en-US" dirty="0" smtClean="0">
                <a:latin typeface="Segoe UI Semibold" panose="020B0702040204020203" pitchFamily="34" charset="0"/>
                <a:cs typeface="Segoe UI Semibold" panose="020B0702040204020203" pitchFamily="34" charset="0"/>
              </a:rPr>
            </a:br>
            <a:r>
              <a:rPr lang="en-US" dirty="0" smtClean="0">
                <a:latin typeface="Segoe UI Semibold" panose="020B0702040204020203" pitchFamily="34" charset="0"/>
                <a:cs typeface="Segoe UI Semibold" panose="020B0702040204020203" pitchFamily="34" charset="0"/>
              </a:rPr>
              <a:t>flexible</a:t>
            </a:r>
            <a:endParaRPr lang="en-US" dirty="0">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Applications</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Infrastructure</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Databases &amp; Middleware</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App Frameworks</a:t>
              </a:r>
              <a:endParaRPr lang="en-US" sz="1100" dirty="0">
                <a:solidFill>
                  <a:srgbClr val="505050"/>
                </a:solidFill>
                <a:latin typeface="Segoe UI Semibold" panose="020B0702040204020203" pitchFamily="34" charset="0"/>
                <a:cs typeface="Segoe UI Semibold" panose="020B0702040204020203" pitchFamily="34" charset="0"/>
              </a:endParaRP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Dev + IT productivity</a:t>
            </a:r>
            <a:endPar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smtClean="0">
                    <a:solidFill>
                      <a:schemeClr val="bg1"/>
                    </a:solidFill>
                  </a:rPr>
                  <a:t>Visual Studio</a:t>
                </a:r>
              </a:p>
              <a:p>
                <a:pPr>
                  <a:lnSpc>
                    <a:spcPct val="90000"/>
                  </a:lnSpc>
                  <a:spcAft>
                    <a:spcPts val="1200"/>
                  </a:spcAft>
                </a:pPr>
                <a:r>
                  <a:rPr lang="en-US" sz="2400" dirty="0" smtClean="0">
                    <a:solidFill>
                      <a:schemeClr val="bg1"/>
                    </a:solidFill>
                  </a:rPr>
                  <a:t>GitHub</a:t>
                </a:r>
              </a:p>
              <a:p>
                <a:pPr>
                  <a:lnSpc>
                    <a:spcPct val="90000"/>
                  </a:lnSpc>
                  <a:spcAft>
                    <a:spcPts val="1200"/>
                  </a:spcAft>
                </a:pPr>
                <a:r>
                  <a:rPr lang="en-US" sz="2400" dirty="0" smtClean="0">
                    <a:solidFill>
                      <a:schemeClr val="bg1"/>
                    </a:solidFill>
                  </a:rPr>
                  <a:t>Eclipse</a:t>
                </a:r>
              </a:p>
              <a:p>
                <a:pPr>
                  <a:lnSpc>
                    <a:spcPct val="90000"/>
                  </a:lnSpc>
                  <a:spcAft>
                    <a:spcPts val="1200"/>
                  </a:spcAft>
                </a:pPr>
                <a:r>
                  <a:rPr lang="en-US" sz="2400" dirty="0" smtClean="0">
                    <a:solidFill>
                      <a:schemeClr val="bg1"/>
                    </a:solidFill>
                  </a:rPr>
                  <a:t>Chef + Puppet</a:t>
                </a:r>
              </a:p>
              <a:p>
                <a:pPr>
                  <a:lnSpc>
                    <a:spcPct val="90000"/>
                  </a:lnSpc>
                  <a:spcAft>
                    <a:spcPts val="1200"/>
                  </a:spcAft>
                </a:pPr>
                <a:r>
                  <a:rPr lang="en-US" sz="2400" dirty="0" err="1" smtClean="0">
                    <a:solidFill>
                      <a:schemeClr val="bg1"/>
                    </a:solidFill>
                  </a:rPr>
                  <a:t>Powershell</a:t>
                </a:r>
                <a:endParaRPr lang="en-US" sz="2400" dirty="0" smtClean="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SaaS extensibility</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Trustworthy</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smtClean="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smtClean="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smtClean="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endPar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endParaRP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smtClean="0">
                <a:latin typeface="Segoe UI Semibold" panose="020B0702040204020203" pitchFamily="34" charset="0"/>
                <a:cs typeface="Segoe UI Semibold" panose="020B0702040204020203" pitchFamily="34" charset="0"/>
              </a:rPr>
              <a:t>Trustworthy</a:t>
            </a:r>
            <a:endParaRPr lang="en-US" dirty="0">
              <a:latin typeface="Segoe UI Semibold" panose="020B0702040204020203" pitchFamily="34" charset="0"/>
              <a:cs typeface="Segoe UI Semibold" panose="020B0702040204020203" pitchFamily="34" charset="0"/>
            </a:endParaRP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smtClean="0">
                  <a:solidFill>
                    <a:srgbClr val="002050"/>
                  </a:solidFill>
                  <a:latin typeface="Segoe UI Semibold" panose="020B0702040204020203" pitchFamily="34" charset="0"/>
                  <a:cs typeface="Segoe UI Semibold" panose="020B0702040204020203" pitchFamily="34" charset="0"/>
                </a:rPr>
                <a:t>Trustworthy</a:t>
              </a:r>
              <a:endParaRPr lang="en-US" dirty="0">
                <a:solidFill>
                  <a:srgbClr val="002050"/>
                </a:solidFill>
                <a:latin typeface="Segoe UI Semibold" panose="020B0702040204020203" pitchFamily="34" charset="0"/>
                <a:cs typeface="Segoe UI Semibold" panose="020B0702040204020203" pitchFamily="34" charset="0"/>
              </a:endParaRP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a:t>
            </a:r>
            <a:r>
              <a:rPr lang="en-US" sz="1600" dirty="0" smtClean="0">
                <a:solidFill>
                  <a:srgbClr val="002050"/>
                </a:solidFill>
                <a:latin typeface="Segoe UI Semibold" panose="020B0702040204020203" pitchFamily="34" charset="0"/>
                <a:cs typeface="Segoe UI Semibold" panose="020B0702040204020203" pitchFamily="34" charset="0"/>
              </a:rPr>
              <a:t>SaaS </a:t>
            </a:r>
            <a:br>
              <a:rPr lang="en-US" sz="1600" dirty="0" smtClean="0">
                <a:solidFill>
                  <a:srgbClr val="002050"/>
                </a:solidFill>
                <a:latin typeface="Segoe UI Semibold" panose="020B0702040204020203" pitchFamily="34" charset="0"/>
                <a:cs typeface="Segoe UI Semibold" panose="020B0702040204020203" pitchFamily="34" charset="0"/>
              </a:rPr>
            </a:br>
            <a:r>
              <a:rPr lang="en-US" sz="1600" dirty="0" smtClean="0">
                <a:solidFill>
                  <a:srgbClr val="002050"/>
                </a:solidFill>
                <a:latin typeface="Segoe UI Semibold" panose="020B0702040204020203" pitchFamily="34" charset="0"/>
                <a:cs typeface="Segoe UI Semibold" panose="020B0702040204020203" pitchFamily="34" charset="0"/>
              </a:rPr>
              <a:t>extensibility</a:t>
            </a:r>
            <a:endParaRPr lang="en-US" sz="1600" dirty="0">
              <a:solidFill>
                <a:srgbClr val="00205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smtClean="0">
                <a:solidFill>
                  <a:srgbClr val="0072CC"/>
                </a:solidFill>
                <a:latin typeface="Segoe UI Semibold" panose="020B0702040204020203" pitchFamily="34" charset="0"/>
                <a:cs typeface="Segoe UI Semibold" panose="020B0702040204020203" pitchFamily="34" charset="0"/>
              </a:rPr>
              <a:t>processed by Azure </a:t>
            </a:r>
            <a:r>
              <a:rPr lang="en-US" dirty="0" err="1" smtClean="0">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smtClean="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smtClean="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smtClean="0">
                <a:ln>
                  <a:noFill/>
                </a:ln>
                <a:solidFill>
                  <a:srgbClr val="FFFFFF"/>
                </a:solidFill>
                <a:effectLst/>
                <a:uLnTx/>
                <a:uFillTx/>
                <a:latin typeface="Segoe UI Light" panose="020B0502040204020203" pitchFamily="34" charset="0"/>
                <a:ea typeface="+mn-ea"/>
                <a:cs typeface="Segoe UI Light" panose="020B0502040204020203" pitchFamily="34" charset="0"/>
              </a:rPr>
              <a:t>&gt;80% </a:t>
            </a:r>
            <a:r>
              <a:rPr kumimoji="0" lang="en-US" sz="6000" b="0" i="0" u="none" strike="noStrike" kern="1200" cap="none" spc="0" normalizeH="0" baseline="0" noProof="0" dirty="0" smtClean="0">
                <a:ln>
                  <a:noFill/>
                </a:ln>
                <a:solidFill>
                  <a:srgbClr val="FFFFFF"/>
                </a:solidFill>
                <a:effectLst/>
                <a:uLnTx/>
                <a:uFillTx/>
                <a:latin typeface="Segoe UI Semilight"/>
                <a:ea typeface="+mn-ea"/>
                <a:cs typeface="Segoe UI Semibold" panose="020B0702040204020203" pitchFamily="34" charset="0"/>
              </a:rPr>
              <a:t/>
            </a:r>
            <a:br>
              <a:rPr kumimoji="0" lang="en-US" sz="6000" b="0" i="0" u="none" strike="noStrike" kern="1200" cap="none" spc="0" normalizeH="0" baseline="0" noProof="0" dirty="0" smtClean="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smtClean="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a:t>
                    </a: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endPar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r>
                <a:rPr lang="en-US" sz="1224" kern="0" dirty="0">
                  <a:solidFill>
                    <a:schemeClr val="tx1"/>
                  </a:solidFill>
                  <a:ea typeface="Segoe UI" pitchFamily="34" charset="0"/>
                  <a:cs typeface="Segoe UI" pitchFamily="34" charset="0"/>
                </a:rPr>
                <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412920351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Demo: Azure Portal</a:t>
            </a:r>
            <a:endParaRPr lang="en-US" sz="6600" dirty="0"/>
          </a:p>
        </p:txBody>
      </p:sp>
    </p:spTree>
    <p:extLst>
      <p:ext uri="{BB962C8B-B14F-4D97-AF65-F5344CB8AC3E}">
        <p14:creationId xmlns:p14="http://schemas.microsoft.com/office/powerpoint/2010/main" val="207671346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316" y="355170"/>
            <a:ext cx="11297450" cy="976663"/>
          </a:xfrm>
        </p:spPr>
        <p:txBody>
          <a:bodyPr/>
          <a:lstStyle/>
          <a:p>
            <a:pPr algn="ctr"/>
            <a:r>
              <a:rPr lang="en-US" dirty="0" smtClean="0"/>
              <a:t>Great Infrastructure Enhancements</a:t>
            </a:r>
            <a:endParaRPr lang="en-US" dirty="0"/>
          </a:p>
        </p:txBody>
      </p:sp>
      <p:sp>
        <p:nvSpPr>
          <p:cNvPr id="4" name="TextBox 3"/>
          <p:cNvSpPr txBox="1"/>
          <p:nvPr/>
        </p:nvSpPr>
        <p:spPr>
          <a:xfrm>
            <a:off x="8355699" y="4894981"/>
            <a:ext cx="3854012"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81"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4145785" y="1477906"/>
            <a:ext cx="4144904" cy="325273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8290689"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6" name="Group 45"/>
          <p:cNvGrpSpPr/>
          <p:nvPr/>
        </p:nvGrpSpPr>
        <p:grpSpPr>
          <a:xfrm>
            <a:off x="9334001" y="1674825"/>
            <a:ext cx="2240252" cy="2921521"/>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918">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82854" tIns="146283" rIns="182854" bIns="146283" rtlCol="0">
              <a:spAutoFit/>
            </a:bodyPr>
            <a:lstStyle/>
            <a:p>
              <a:pPr>
                <a:lnSpc>
                  <a:spcPct val="90000"/>
                </a:lnSpc>
                <a:spcAft>
                  <a:spcPts val="600"/>
                </a:spcAft>
              </a:pPr>
              <a:r>
                <a:rPr lang="en-US" sz="6119" b="1" dirty="0" smtClean="0">
                  <a:solidFill>
                    <a:srgbClr val="FFFFFF"/>
                  </a:solidFill>
                </a:rPr>
                <a:t>G</a:t>
              </a:r>
              <a:endParaRPr lang="en-US" sz="6119" b="1" dirty="0">
                <a:solidFill>
                  <a:srgbClr val="FFFFFF"/>
                </a:solidFill>
              </a:endParaRPr>
            </a:p>
          </p:txBody>
        </p:sp>
      </p:grpSp>
      <p:grpSp>
        <p:nvGrpSpPr>
          <p:cNvPr id="53" name="Group 52"/>
          <p:cNvGrpSpPr/>
          <p:nvPr/>
        </p:nvGrpSpPr>
        <p:grpSpPr>
          <a:xfrm>
            <a:off x="4658287" y="1567865"/>
            <a:ext cx="2944842" cy="3051803"/>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368426" y="5395403"/>
            <a:ext cx="3474482" cy="979379"/>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Optimized for data workloads</a:t>
            </a:r>
          </a:p>
          <a:p>
            <a:pPr>
              <a:lnSpc>
                <a:spcPct val="90000"/>
              </a:lnSpc>
              <a:spcBef>
                <a:spcPts val="306"/>
              </a:spcBef>
              <a:buClr>
                <a:srgbClr val="FFFFFF"/>
              </a:buClr>
            </a:pPr>
            <a:r>
              <a:rPr lang="en-US" sz="1428" dirty="0">
                <a:solidFill>
                  <a:srgbClr val="FDFDFD"/>
                </a:solidFill>
              </a:rPr>
              <a:t>Up to 32 CPU cores, 450 GB RAM, </a:t>
            </a:r>
            <a:br>
              <a:rPr lang="en-US" sz="1428" dirty="0">
                <a:solidFill>
                  <a:srgbClr val="FDFDFD"/>
                </a:solidFill>
              </a:rPr>
            </a:br>
            <a:r>
              <a:rPr lang="en-US" sz="1428" dirty="0">
                <a:solidFill>
                  <a:srgbClr val="FDFDFD"/>
                </a:solidFill>
              </a:rPr>
              <a:t>6.5 TB local SSD</a:t>
            </a:r>
          </a:p>
          <a:p>
            <a:pPr>
              <a:lnSpc>
                <a:spcPct val="90000"/>
              </a:lnSpc>
              <a:spcBef>
                <a:spcPts val="306"/>
              </a:spcBef>
              <a:buClr>
                <a:srgbClr val="FFFFFF"/>
              </a:buClr>
            </a:pPr>
            <a:r>
              <a:rPr lang="en-US" sz="1428" dirty="0">
                <a:solidFill>
                  <a:srgbClr val="FDFDFD"/>
                </a:solidFill>
              </a:rPr>
              <a:t>Latest generation Intel processor</a:t>
            </a:r>
          </a:p>
        </p:txBody>
      </p:sp>
      <p:sp>
        <p:nvSpPr>
          <p:cNvPr id="60" name="TextBox 59"/>
          <p:cNvSpPr txBox="1"/>
          <p:nvPr/>
        </p:nvSpPr>
        <p:spPr>
          <a:xfrm>
            <a:off x="4288444" y="4894982"/>
            <a:ext cx="3474483"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88445" y="5395402"/>
            <a:ext cx="3474482" cy="777696"/>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Up to 64 TB of storage per VM</a:t>
            </a:r>
          </a:p>
          <a:p>
            <a:pPr>
              <a:lnSpc>
                <a:spcPct val="90000"/>
              </a:lnSpc>
              <a:spcBef>
                <a:spcPts val="306"/>
              </a:spcBef>
              <a:buClr>
                <a:srgbClr val="FFFFFF"/>
              </a:buClr>
            </a:pPr>
            <a:r>
              <a:rPr lang="en-US" sz="1428" dirty="0" smtClean="0">
                <a:solidFill>
                  <a:srgbClr val="FDFDFD"/>
                </a:solidFill>
              </a:rPr>
              <a:t>&gt;80,000 </a:t>
            </a:r>
            <a:r>
              <a:rPr lang="en-US" sz="1428" dirty="0">
                <a:solidFill>
                  <a:srgbClr val="FDFDFD"/>
                </a:solidFill>
              </a:rPr>
              <a:t>IOPS per VM</a:t>
            </a:r>
          </a:p>
          <a:p>
            <a:pPr>
              <a:lnSpc>
                <a:spcPct val="90000"/>
              </a:lnSpc>
              <a:spcBef>
                <a:spcPts val="306"/>
              </a:spcBef>
              <a:buClr>
                <a:srgbClr val="FFFFFF"/>
              </a:buClr>
            </a:pPr>
            <a:r>
              <a:rPr lang="en-US" sz="1428" dirty="0">
                <a:solidFill>
                  <a:srgbClr val="FDFDFD"/>
                </a:solidFill>
              </a:rPr>
              <a:t>Less than 1ms read latency</a:t>
            </a:r>
          </a:p>
        </p:txBody>
      </p:sp>
      <p:sp>
        <p:nvSpPr>
          <p:cNvPr id="62" name="TextBox 61"/>
          <p:cNvSpPr txBox="1"/>
          <p:nvPr/>
        </p:nvSpPr>
        <p:spPr>
          <a:xfrm>
            <a:off x="269559" y="4894982"/>
            <a:ext cx="3791561"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9560" y="5395403"/>
            <a:ext cx="3474482" cy="1259538"/>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Integrated management portal</a:t>
            </a:r>
          </a:p>
          <a:p>
            <a:pPr>
              <a:lnSpc>
                <a:spcPct val="90000"/>
              </a:lnSpc>
              <a:spcBef>
                <a:spcPts val="306"/>
              </a:spcBef>
              <a:buClr>
                <a:srgbClr val="FFFFFF"/>
              </a:buClr>
            </a:pPr>
            <a:r>
              <a:rPr lang="en-US" sz="1428" dirty="0">
                <a:solidFill>
                  <a:srgbClr val="FDFDFD"/>
                </a:solidFill>
              </a:rPr>
              <a:t>Application Templates</a:t>
            </a:r>
          </a:p>
          <a:p>
            <a:pPr>
              <a:lnSpc>
                <a:spcPct val="90000"/>
              </a:lnSpc>
              <a:spcBef>
                <a:spcPts val="306"/>
              </a:spcBef>
              <a:buClr>
                <a:srgbClr val="FFFFFF"/>
              </a:buClr>
            </a:pPr>
            <a:r>
              <a:rPr lang="en-US" sz="1428" dirty="0">
                <a:solidFill>
                  <a:srgbClr val="FDFDFD"/>
                </a:solidFill>
              </a:rPr>
              <a:t>Lifecycle Management</a:t>
            </a:r>
          </a:p>
          <a:p>
            <a:pPr>
              <a:lnSpc>
                <a:spcPct val="90000"/>
              </a:lnSpc>
              <a:spcBef>
                <a:spcPts val="306"/>
              </a:spcBef>
              <a:buClr>
                <a:srgbClr val="FFFFFF"/>
              </a:buClr>
            </a:pPr>
            <a:r>
              <a:rPr lang="en-US" sz="1428" dirty="0">
                <a:solidFill>
                  <a:srgbClr val="FDFDFD"/>
                </a:solidFill>
              </a:rPr>
              <a:t>Role Based Access Control</a:t>
            </a:r>
          </a:p>
          <a:p>
            <a:pPr>
              <a:lnSpc>
                <a:spcPct val="90000"/>
              </a:lnSpc>
              <a:spcBef>
                <a:spcPts val="306"/>
              </a:spcBef>
              <a:buClr>
                <a:srgbClr val="FFFFFF"/>
              </a:buClr>
            </a:pPr>
            <a:r>
              <a:rPr lang="en-US" sz="1428" dirty="0">
                <a:solidFill>
                  <a:srgbClr val="FDFDFD"/>
                </a:solidFill>
              </a:rPr>
              <a:t>Billing API</a:t>
            </a:r>
          </a:p>
        </p:txBody>
      </p:sp>
      <p:grpSp>
        <p:nvGrpSpPr>
          <p:cNvPr id="6" name="Group 5"/>
          <p:cNvGrpSpPr/>
          <p:nvPr/>
        </p:nvGrpSpPr>
        <p:grpSpPr>
          <a:xfrm>
            <a:off x="196328" y="2079177"/>
            <a:ext cx="3593461" cy="2066330"/>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8477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 y="911"/>
            <a:ext cx="12431473" cy="6992703"/>
          </a:xfrm>
          <a:prstGeom prst="rect">
            <a:avLst/>
          </a:prstGeom>
        </p:spPr>
      </p:pic>
      <p:sp>
        <p:nvSpPr>
          <p:cNvPr id="11" name="Rectangle 10"/>
          <p:cNvSpPr/>
          <p:nvPr/>
        </p:nvSpPr>
        <p:spPr>
          <a:xfrm>
            <a:off x="7094745" y="3962454"/>
            <a:ext cx="5138824" cy="2813024"/>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9709" tIns="279709" rIns="279709" rtlCol="0" anchor="t"/>
          <a:lstStyle/>
          <a:p>
            <a:pPr marL="517954" indent="-517954">
              <a:spcAft>
                <a:spcPts val="1224"/>
              </a:spcAft>
            </a:pPr>
            <a:r>
              <a:rPr lang="en-US" sz="3263" dirty="0">
                <a:solidFill>
                  <a:schemeClr val="bg1"/>
                </a:solidFill>
                <a:latin typeface="+mj-lt"/>
                <a:sym typeface="Wingdings" panose="05000000000000000000" pitchFamily="2" charset="2"/>
              </a:rPr>
              <a:t></a:t>
            </a:r>
            <a:r>
              <a:rPr lang="en-US" sz="3263" dirty="0">
                <a:latin typeface="+mj-lt"/>
                <a:sym typeface="Wingdings" panose="05000000000000000000" pitchFamily="2" charset="2"/>
              </a:rPr>
              <a:t> </a:t>
            </a:r>
            <a:r>
              <a:rPr lang="en-US" sz="3263" dirty="0">
                <a:latin typeface="Segoe UI Light" panose="020B0502040204020203" pitchFamily="34" charset="0"/>
              </a:rPr>
              <a:t>Game sessions hosted using Azure</a:t>
            </a:r>
          </a:p>
          <a:p>
            <a:pPr marL="517954" indent="-517954">
              <a:spcAft>
                <a:spcPts val="1224"/>
              </a:spcAft>
            </a:pPr>
            <a:r>
              <a:rPr lang="en-US" sz="3263" dirty="0">
                <a:solidFill>
                  <a:schemeClr val="bg1"/>
                </a:solidFill>
                <a:latin typeface="Segoe UI Light" panose="020B0502040204020203" pitchFamily="34" charset="0"/>
                <a:sym typeface="Wingdings" panose="05000000000000000000" pitchFamily="2" charset="2"/>
              </a:rPr>
              <a:t></a:t>
            </a:r>
            <a:r>
              <a:rPr lang="en-US" sz="3263" dirty="0">
                <a:latin typeface="Segoe UI Light" panose="020B0502040204020203" pitchFamily="34" charset="0"/>
                <a:sym typeface="Wingdings" panose="05000000000000000000" pitchFamily="2" charset="2"/>
              </a:rPr>
              <a:t> </a:t>
            </a:r>
            <a:r>
              <a:rPr lang="en-US" sz="3263"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501" y="1209470"/>
            <a:ext cx="10051391" cy="2752475"/>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7543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3038" y="1913785"/>
            <a:ext cx="5501952" cy="2133600"/>
          </a:xfrm>
        </p:spPr>
        <p:txBody>
          <a:bodyPr/>
          <a:lstStyle/>
          <a:p>
            <a:r>
              <a:rPr lang="en-US" sz="6000" dirty="0" smtClean="0"/>
              <a:t>New </a:t>
            </a:r>
            <a:r>
              <a:rPr lang="en-US" sz="6000" b="1" dirty="0" smtClean="0">
                <a:latin typeface="Segoe UI Semibold" panose="020B0702040204020203" pitchFamily="34" charset="0"/>
                <a:cs typeface="Segoe UI Semibold" panose="020B0702040204020203" pitchFamily="34" charset="0"/>
              </a:rPr>
              <a:t>N</a:t>
            </a:r>
            <a:r>
              <a:rPr lang="en-US" sz="6000" dirty="0" smtClean="0"/>
              <a:t> family of</a:t>
            </a:r>
            <a:br>
              <a:rPr lang="en-US" sz="6000" dirty="0" smtClean="0"/>
            </a:br>
            <a:r>
              <a:rPr lang="en-US" sz="6000" dirty="0" smtClean="0"/>
              <a:t>virtual machines</a:t>
            </a:r>
            <a:endParaRPr lang="en-US" sz="6000" dirty="0"/>
          </a:p>
        </p:txBody>
      </p:sp>
      <p:sp>
        <p:nvSpPr>
          <p:cNvPr id="10" name="Content Placeholder 2"/>
          <p:cNvSpPr txBox="1">
            <a:spLocks/>
          </p:cNvSpPr>
          <p:nvPr/>
        </p:nvSpPr>
        <p:spPr>
          <a:xfrm>
            <a:off x="6523037" y="4009302"/>
            <a:ext cx="5677371" cy="17112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smtClean="0"/>
              <a:t>Latest NVIDIA GPU</a:t>
            </a:r>
          </a:p>
          <a:p>
            <a:pPr marL="0" indent="0">
              <a:buNone/>
            </a:pPr>
            <a:r>
              <a:rPr lang="en-US" sz="3200" dirty="0" smtClean="0"/>
              <a:t>Superfast RDMA network</a:t>
            </a:r>
          </a:p>
          <a:p>
            <a:pPr marL="0" indent="0">
              <a:buNone/>
            </a:pPr>
            <a:r>
              <a:rPr lang="en-US" sz="3200" dirty="0" smtClean="0"/>
              <a:t>High-end </a:t>
            </a:r>
            <a:r>
              <a:rPr lang="en-US" sz="3200" dirty="0"/>
              <a:t>remote visualization </a:t>
            </a:r>
          </a:p>
        </p:txBody>
      </p:sp>
      <p:cxnSp>
        <p:nvCxnSpPr>
          <p:cNvPr id="4" name="Straight Connector 3"/>
          <p:cNvCxnSpPr/>
          <p:nvPr/>
        </p:nvCxnSpPr>
        <p:spPr>
          <a:xfrm>
            <a:off x="6667971" y="3868969"/>
            <a:ext cx="518160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95321" y="4945062"/>
            <a:ext cx="4480135" cy="1891163"/>
          </a:xfrm>
          <a:prstGeom prst="rect">
            <a:avLst/>
          </a:prstGeom>
        </p:spPr>
      </p:pic>
      <p:sp>
        <p:nvSpPr>
          <p:cNvPr id="18" name="AutoShape 3"/>
          <p:cNvSpPr>
            <a:spLocks noChangeAspect="1" noChangeArrowheads="1" noTextEdit="1"/>
          </p:cNvSpPr>
          <p:nvPr/>
        </p:nvSpPr>
        <p:spPr bwMode="auto">
          <a:xfrm>
            <a:off x="5648033" y="1287463"/>
            <a:ext cx="4058309" cy="367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6642571" y="1176451"/>
            <a:ext cx="3392275" cy="830997"/>
          </a:xfrm>
          <a:prstGeom prst="rect">
            <a:avLst/>
          </a:prstGeom>
        </p:spPr>
        <p:txBody>
          <a:bodyPr wrap="none">
            <a:spAutoFit/>
          </a:bodyPr>
          <a:lstStyle/>
          <a:p>
            <a:r>
              <a:rPr lang="en-US" sz="4800" dirty="0">
                <a:solidFill>
                  <a:srgbClr val="0072CC"/>
                </a:solidFill>
                <a:latin typeface="Segoe UI Semilight" panose="020B0402040204020203" pitchFamily="34" charset="0"/>
                <a:cs typeface="Segoe UI Semilight" panose="020B0402040204020203" pitchFamily="34" charset="0"/>
              </a:rPr>
              <a:t>Announcing</a:t>
            </a:r>
            <a:endParaRPr lang="en-US" sz="4800" dirty="0"/>
          </a:p>
        </p:txBody>
      </p:sp>
      <p:grpSp>
        <p:nvGrpSpPr>
          <p:cNvPr id="3" name="Group 2"/>
          <p:cNvGrpSpPr/>
          <p:nvPr/>
        </p:nvGrpSpPr>
        <p:grpSpPr>
          <a:xfrm>
            <a:off x="1428606" y="1287463"/>
            <a:ext cx="4044008" cy="3721347"/>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3795046" y="-3255168"/>
              <a:ext cx="2050882" cy="2594556"/>
            </a:xfrm>
            <a:prstGeom prst="rect">
              <a:avLst/>
            </a:prstGeom>
            <a:noFill/>
          </p:spPr>
          <p:txBody>
            <a:bodyPr wrap="none" lIns="182880" tIns="146304" rIns="182880" bIns="146304" rtlCol="0">
              <a:spAutoFit/>
            </a:bodyPr>
            <a:lstStyle/>
            <a:p>
              <a:pPr>
                <a:lnSpc>
                  <a:spcPct val="90000"/>
                </a:lnSpc>
                <a:spcAft>
                  <a:spcPts val="600"/>
                </a:spcAft>
              </a:pPr>
              <a:r>
                <a:rPr lang="en-US" sz="16600" b="1" dirty="0" smtClean="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2114927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a:t>
                </a: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Delivery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2CC"/>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dirty="0" smtClean="0">
                <a:solidFill>
                  <a:schemeClr val="tx1"/>
                </a:solidFill>
              </a:rPr>
              <a:t>Agility</a:t>
            </a:r>
            <a:endParaRPr lang="en-US" sz="8000" dirty="0">
              <a:solidFill>
                <a:schemeClr val="tx1"/>
              </a:solidFill>
            </a:endParaRPr>
          </a:p>
        </p:txBody>
      </p:sp>
    </p:spTree>
    <p:extLst>
      <p:ext uri="{BB962C8B-B14F-4D97-AF65-F5344CB8AC3E}">
        <p14:creationId xmlns:p14="http://schemas.microsoft.com/office/powerpoint/2010/main" val="239115378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smtClean="0">
                <a:solidFill>
                  <a:srgbClr val="00B0F0"/>
                </a:solidFill>
              </a:rPr>
              <a:t>Visual Studio Online: </a:t>
            </a:r>
            <a:r>
              <a:rPr lang="en-US" dirty="0" smtClean="0">
                <a:solidFill>
                  <a:schemeClr val="tx1"/>
                </a:solidFill>
              </a:rPr>
              <a:t>Code Repository</a:t>
            </a:r>
            <a:endParaRPr lang="en-US" dirty="0">
              <a:solidFill>
                <a:schemeClr val="tx1"/>
              </a:solidFill>
            </a:endParaRP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Build + Deploy</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Load Testing</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1">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Release Management</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Application Insights</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DevOps</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smtClean="0">
                <a:solidFill>
                  <a:srgbClr val="00B0F0"/>
                </a:solidFill>
              </a:rPr>
              <a:t>Azure App Service</a:t>
            </a:r>
            <a:r>
              <a:rPr lang="en-US" sz="4800" dirty="0" smtClean="0">
                <a:solidFill>
                  <a:schemeClr val="tx1"/>
                </a:solidFill>
              </a:rPr>
              <a:t/>
            </a:r>
            <a:br>
              <a:rPr lang="en-US" sz="4800" dirty="0" smtClean="0">
                <a:solidFill>
                  <a:schemeClr val="tx1"/>
                </a:solidFill>
              </a:rPr>
            </a:br>
            <a:r>
              <a:rPr lang="en-US" sz="3600" dirty="0" smtClean="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t>
            </a: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patching</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scale</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Integration with</a:t>
            </a:r>
            <a:r>
              <a:rPr lang="en-US" sz="2000" dirty="0">
                <a:solidFill>
                  <a:schemeClr val="tx2">
                    <a:lumMod val="10000"/>
                  </a:schemeClr>
                </a:solidFill>
                <a:latin typeface="Segoe UI Semibold" panose="020B0702040204020203" pitchFamily="34" charset="0"/>
                <a:cs typeface="Segoe UI Semibold" panose="020B0702040204020203" pitchFamily="34" charset="0"/>
              </a:rPr>
              <a:t> </a:t>
            </a: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existing </a:t>
            </a:r>
            <a:r>
              <a:rPr lang="en-US" sz="2000" dirty="0">
                <a:solidFill>
                  <a:schemeClr val="tx2">
                    <a:lumMod val="10000"/>
                  </a:schemeClr>
                </a:solidFill>
                <a:latin typeface="Segoe UI Semibold" panose="020B0702040204020203" pitchFamily="34" charset="0"/>
                <a:cs typeface="Segoe UI Semibold" panose="020B0702040204020203" pitchFamily="34" charset="0"/>
              </a:rPr>
              <a:t>apps</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Continuous deployment</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sp>
        <p:nvSpPr>
          <p:cNvPr id="2" name="Slide Number Placeholder 1"/>
          <p:cNvSpPr>
            <a:spLocks noGrp="1"/>
          </p:cNvSpPr>
          <p:nvPr>
            <p:ph type="sldNum" sz="quarter" idx="4294967295"/>
          </p:nvPr>
        </p:nvSpPr>
        <p:spPr>
          <a:xfrm>
            <a:off x="9637784" y="6482888"/>
            <a:ext cx="2796190" cy="372394"/>
          </a:xfrm>
          <a:prstGeom prst="rect">
            <a:avLst/>
          </a:prstGeom>
        </p:spPr>
        <p:txBody>
          <a:bodyPr/>
          <a:lstStyle/>
          <a:p>
            <a:fld id="{31ACB92F-976F-4790-8F56-390EBAC9F625}" type="slidenum">
              <a:rPr lang="en-US" smtClean="0"/>
              <a:t>34</a:t>
            </a:fld>
            <a:endParaRPr lang="en-US"/>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smtClean="0">
                <a:solidFill>
                  <a:schemeClr val="tx1"/>
                </a:solidFill>
              </a:rPr>
              <a:t>Azure App Service Web Apps</a:t>
            </a:r>
            <a:endParaRPr lang="en-US" dirty="0">
              <a:solidFill>
                <a:schemeClr val="tx1"/>
              </a:solidFill>
            </a:endParaRP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smtClean="0">
                <a:solidFill>
                  <a:schemeClr val="tx1"/>
                </a:solidFill>
              </a:rPr>
              <a:t>Azure App Service Mobile Apps</a:t>
            </a:r>
            <a:endParaRPr lang="en-US" dirty="0">
              <a:solidFill>
                <a:schemeClr val="tx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r>
                <a:b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endPar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r>
              <a:rPr lang="en-US" sz="4400" dirty="0" smtClean="0"/>
              <a:t/>
            </a:r>
            <a:br>
              <a:rPr lang="en-US" sz="4400" dirty="0" smtClean="0"/>
            </a:br>
            <a:r>
              <a:rPr lang="en-US" sz="5400" dirty="0" smtClean="0"/>
              <a:t>Cortana Analytics Suite</a:t>
            </a:r>
            <a:endParaRPr lang="en-US" sz="5400" dirty="0"/>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ustomer churn,</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orecasting,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vision</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Visualizations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earning </a:t>
              </a:r>
              <a:b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nalytics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achine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earning</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tream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nalytics</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smtClean="0"/>
              <a:t>Cortana Analytics </a:t>
            </a:r>
            <a:r>
              <a:rPr lang="en-US" dirty="0"/>
              <a:t>S</a:t>
            </a:r>
            <a:r>
              <a:rPr lang="en-US" dirty="0" smtClean="0"/>
              <a:t>uite</a:t>
            </a:r>
            <a:br>
              <a:rPr lang="en-US" dirty="0" smtClean="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endPar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endPar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Stores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W</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anagement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vent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4800" dirty="0" smtClean="0">
                <a:solidFill>
                  <a:schemeClr val="accent2"/>
                </a:solidFill>
              </a:rPr>
              <a:t/>
            </a:r>
            <a:br>
              <a:rPr lang="en-US" sz="4800" dirty="0" smtClean="0">
                <a:solidFill>
                  <a:schemeClr val="accent2"/>
                </a:solidFill>
              </a:rPr>
            </a:br>
            <a:r>
              <a:rPr lang="en-US" sz="5400" dirty="0" smtClean="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smtClean="0">
                <a:solidFill>
                  <a:schemeClr val="tx1"/>
                </a:solidFill>
                <a:latin typeface="+mj-lt"/>
                <a:sym typeface="Wingdings" panose="05000000000000000000" pitchFamily="2" charset="2"/>
              </a:rPr>
              <a:t>Aggregate </a:t>
            </a:r>
            <a:r>
              <a:rPr lang="en-US" sz="3200" dirty="0">
                <a:solidFill>
                  <a:schemeClr val="tx1"/>
                </a:solidFill>
                <a:latin typeface="+mj-lt"/>
                <a:sym typeface="Wingdings" panose="05000000000000000000" pitchFamily="2" charset="2"/>
              </a:rPr>
              <a:t>+ store </a:t>
            </a:r>
            <a:r>
              <a:rPr lang="en-US" sz="3200" dirty="0" smtClean="0">
                <a:solidFill>
                  <a:schemeClr val="tx1"/>
                </a:solidFill>
                <a:latin typeface="+mj-lt"/>
                <a:sym typeface="Wingdings" panose="05000000000000000000" pitchFamily="2" charset="2"/>
              </a:rPr>
              <a:t>petabytes of data</a:t>
            </a:r>
          </a:p>
          <a:p>
            <a:pPr>
              <a:lnSpc>
                <a:spcPct val="100000"/>
              </a:lnSpc>
              <a:spcAft>
                <a:spcPts val="1200"/>
              </a:spcAft>
            </a:pPr>
            <a:r>
              <a:rPr lang="en-US" sz="3200" dirty="0" smtClean="0">
                <a:solidFill>
                  <a:schemeClr val="tx1"/>
                </a:solidFill>
                <a:latin typeface="+mj-lt"/>
                <a:sym typeface="Wingdings" panose="05000000000000000000" pitchFamily="2" charset="2"/>
              </a:rPr>
              <a:t>Interactively </a:t>
            </a:r>
            <a:r>
              <a:rPr lang="en-US" sz="3200" dirty="0">
                <a:solidFill>
                  <a:schemeClr val="tx1"/>
                </a:solidFill>
                <a:latin typeface="+mj-lt"/>
                <a:sym typeface="Wingdings" panose="05000000000000000000" pitchFamily="2" charset="2"/>
              </a:rPr>
              <a:t>query and visualize </a:t>
            </a:r>
            <a:r>
              <a:rPr lang="en-US" sz="3200" dirty="0" smtClean="0">
                <a:solidFill>
                  <a:schemeClr val="tx1"/>
                </a:solidFill>
                <a:latin typeface="+mj-lt"/>
                <a:sym typeface="Wingdings" panose="05000000000000000000" pitchFamily="2" charset="2"/>
              </a:rPr>
              <a:t>data</a:t>
            </a:r>
          </a:p>
          <a:p>
            <a:pPr>
              <a:lnSpc>
                <a:spcPct val="100000"/>
              </a:lnSpc>
              <a:spcAft>
                <a:spcPts val="1200"/>
              </a:spcAft>
            </a:pPr>
            <a:r>
              <a:rPr lang="en-US" sz="3200" dirty="0" smtClean="0">
                <a:solidFill>
                  <a:schemeClr val="tx1"/>
                </a:solidFill>
                <a:latin typeface="+mj-lt"/>
                <a:sym typeface="Wingdings" panose="05000000000000000000" pitchFamily="2" charset="2"/>
              </a:rPr>
              <a:t>Operationalize </a:t>
            </a:r>
            <a:r>
              <a:rPr lang="en-US" sz="3200" dirty="0">
                <a:solidFill>
                  <a:schemeClr val="tx1"/>
                </a:solidFill>
                <a:latin typeface="+mj-lt"/>
                <a:sym typeface="Wingdings" panose="05000000000000000000" pitchFamily="2" charset="2"/>
              </a:rPr>
              <a:t>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smtClean="0">
                <a:solidFill>
                  <a:srgbClr val="515151"/>
                </a:solidFill>
                <a:latin typeface="Segoe UI Semibold" panose="020B0702040204020203" pitchFamily="34" charset="0"/>
                <a:cs typeface="Segoe UI Semibold" panose="020B0702040204020203" pitchFamily="34" charset="0"/>
              </a:rPr>
              <a:t>SQL Data</a:t>
            </a:r>
            <a:br>
              <a:rPr lang="en-US" sz="2000" spc="-100" dirty="0" smtClean="0">
                <a:solidFill>
                  <a:srgbClr val="515151"/>
                </a:solidFill>
                <a:latin typeface="Segoe UI Semibold" panose="020B0702040204020203" pitchFamily="34" charset="0"/>
                <a:cs typeface="Segoe UI Semibold" panose="020B0702040204020203" pitchFamily="34" charset="0"/>
              </a:rPr>
            </a:br>
            <a:r>
              <a:rPr lang="en-US" sz="2000" spc="-100" dirty="0" smtClean="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a:t>
            </a:r>
            <a:r>
              <a:rPr lang="en-US" sz="2400" dirty="0" smtClean="0">
                <a:gradFill>
                  <a:gsLst>
                    <a:gs pos="1250">
                      <a:srgbClr val="FFFFFF"/>
                    </a:gs>
                    <a:gs pos="100000">
                      <a:srgbClr val="FFFFFF"/>
                    </a:gs>
                  </a:gsLst>
                  <a:lin ang="5400000" scaled="0"/>
                </a:gradFill>
              </a:rPr>
              <a:t>Security</a:t>
            </a:r>
            <a:endParaRPr lang="en-US" sz="2400" dirty="0">
              <a:gradFill>
                <a:gsLst>
                  <a:gs pos="1250">
                    <a:srgbClr val="FFFFFF"/>
                  </a:gs>
                  <a:gs pos="100000">
                    <a:srgbClr val="FFFFFF"/>
                  </a:gs>
                </a:gsLst>
                <a:lin ang="5400000" scaled="0"/>
              </a:gradFill>
            </a:endParaRP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a:t>
            </a:r>
            <a:r>
              <a:rPr lang="en-US" sz="2400" dirty="0" smtClean="0">
                <a:gradFill>
                  <a:gsLst>
                    <a:gs pos="1250">
                      <a:srgbClr val="FFFFFF"/>
                    </a:gs>
                    <a:gs pos="100000">
                      <a:srgbClr val="FFFFFF"/>
                    </a:gs>
                  </a:gsLst>
                  <a:lin ang="5400000" scaled="0"/>
                </a:gradFill>
              </a:rPr>
              <a:t>Solutions</a:t>
            </a:r>
            <a:endParaRPr lang="en-US" sz="2400" dirty="0">
              <a:gradFill>
                <a:gsLst>
                  <a:gs pos="1250">
                    <a:srgbClr val="FFFFFF"/>
                  </a:gs>
                  <a:gs pos="100000">
                    <a:srgbClr val="FFFFFF"/>
                  </a:gs>
                </a:gsLst>
                <a:lin ang="5400000" scaled="0"/>
              </a:gradFill>
            </a:endParaRP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smtClean="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smtClean="0">
                <a:ln w="3175">
                  <a:noFill/>
                </a:ln>
                <a:solidFill>
                  <a:srgbClr val="0072CC"/>
                </a:solidFill>
                <a:effectLst/>
                <a:uLnTx/>
                <a:uFillTx/>
                <a:latin typeface="Segoe UI Light"/>
                <a:ea typeface="+mn-ea"/>
              </a:rPr>
              <a:t> </a:t>
            </a:r>
            <a: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r>
            <a:b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smtClean="0">
                <a:gradFill>
                  <a:gsLst>
                    <a:gs pos="2917">
                      <a:schemeClr val="tx1"/>
                    </a:gs>
                    <a:gs pos="30000">
                      <a:schemeClr val="tx1"/>
                    </a:gs>
                  </a:gsLst>
                  <a:lin ang="5400000" scaled="0"/>
                </a:gradFill>
                <a:cs typeface="Segoe UI Semilight" panose="020B0402040204020203" pitchFamily="34" charset="0"/>
              </a:rPr>
              <a:t>Internet</a:t>
            </a:r>
            <a:br>
              <a:rPr lang="en-US" sz="4000" dirty="0" smtClean="0">
                <a:gradFill>
                  <a:gsLst>
                    <a:gs pos="2917">
                      <a:schemeClr val="tx1"/>
                    </a:gs>
                    <a:gs pos="30000">
                      <a:schemeClr val="tx1"/>
                    </a:gs>
                  </a:gsLst>
                  <a:lin ang="5400000" scaled="0"/>
                </a:gradFill>
                <a:cs typeface="Segoe UI Semilight" panose="020B0402040204020203" pitchFamily="34" charset="0"/>
              </a:rPr>
            </a:br>
            <a:r>
              <a:rPr lang="en-US" sz="4000" dirty="0" smtClean="0">
                <a:gradFill>
                  <a:gsLst>
                    <a:gs pos="2917">
                      <a:schemeClr val="tx1"/>
                    </a:gs>
                    <a:gs pos="30000">
                      <a:schemeClr val="tx1"/>
                    </a:gs>
                  </a:gsLst>
                  <a:lin ang="5400000" scaled="0"/>
                </a:gradFill>
                <a:cs typeface="Segoe UI Semilight" panose="020B0402040204020203" pitchFamily="34" charset="0"/>
              </a:rPr>
              <a:t>of</a:t>
            </a:r>
            <a:br>
              <a:rPr lang="en-US" sz="4000" dirty="0" smtClean="0">
                <a:gradFill>
                  <a:gsLst>
                    <a:gs pos="2917">
                      <a:schemeClr val="tx1"/>
                    </a:gs>
                    <a:gs pos="30000">
                      <a:schemeClr val="tx1"/>
                    </a:gs>
                  </a:gsLst>
                  <a:lin ang="5400000" scaled="0"/>
                </a:gradFill>
                <a:cs typeface="Segoe UI Semilight" panose="020B0402040204020203" pitchFamily="34" charset="0"/>
              </a:rPr>
            </a:br>
            <a:r>
              <a:rPr lang="en-US" sz="4000" dirty="0" smtClean="0">
                <a:gradFill>
                  <a:gsLst>
                    <a:gs pos="2917">
                      <a:schemeClr val="tx1"/>
                    </a:gs>
                    <a:gs pos="30000">
                      <a:schemeClr val="tx1"/>
                    </a:gs>
                  </a:gsLst>
                  <a:lin ang="5400000" scaled="0"/>
                </a:gradFill>
                <a:cs typeface="Segoe UI Semilight" panose="020B0402040204020203" pitchFamily="34" charset="0"/>
              </a:rPr>
              <a:t>Things</a:t>
            </a:r>
            <a:endParaRPr lang="en-US" sz="4000" dirty="0">
              <a:gradFill>
                <a:gsLst>
                  <a:gs pos="2917">
                    <a:schemeClr val="tx1"/>
                  </a:gs>
                  <a:gs pos="30000">
                    <a:schemeClr val="tx1"/>
                  </a:gs>
                </a:gsLst>
                <a:lin ang="5400000" scaled="0"/>
              </a:gradFill>
              <a:cs typeface="Segoe UI Semilight" panose="020B0402040204020203" pitchFamily="34" charset="0"/>
            </a:endParaRP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smtClean="0">
                <a:solidFill>
                  <a:schemeClr val="tx1"/>
                </a:solidFill>
                <a:latin typeface="Segoe UI Semilight" panose="020B0402040204020203" pitchFamily="34" charset="0"/>
                <a:cs typeface="Segoe UI Semilight" panose="020B0402040204020203" pitchFamily="34" charset="0"/>
              </a:rPr>
              <a:t>ThyssenKrupp</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smtClean="0">
                <a:solidFill>
                  <a:schemeClr val="tx1"/>
                </a:solidFill>
              </a:rPr>
              <a:t>Delivering secure apps</a:t>
            </a:r>
            <a:endParaRPr lang="en-US" sz="8000" dirty="0">
              <a:solidFill>
                <a:schemeClr val="tx1"/>
              </a:solidFill>
            </a:endParaRPr>
          </a:p>
        </p:txBody>
      </p:sp>
    </p:spTree>
    <p:extLst>
      <p:ext uri="{BB962C8B-B14F-4D97-AF65-F5344CB8AC3E}">
        <p14:creationId xmlns:p14="http://schemas.microsoft.com/office/powerpoint/2010/main" val="273698998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smtClean="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smtClean="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r>
              <a:rPr lang="en-US" sz="4399" dirty="0">
                <a:gradFill>
                  <a:gsLst>
                    <a:gs pos="1250">
                      <a:srgbClr val="FFFFFF"/>
                    </a:gs>
                    <a:gs pos="100000">
                      <a:srgbClr val="FFFFFF"/>
                    </a:gs>
                  </a:gsLst>
                  <a:lin ang="5400000" scaled="0"/>
                </a:gradFill>
                <a:latin typeface="Segoe UI Light"/>
              </a:rPr>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smtClean="0">
                <a:solidFill>
                  <a:schemeClr val="tx1"/>
                </a:solidFill>
                <a:latin typeface="Segoe UI Semilight" panose="020B0402040204020203" pitchFamily="34" charset="0"/>
                <a:cs typeface="Segoe UI Semilight" panose="020B0402040204020203" pitchFamily="34" charset="0"/>
              </a:rPr>
              <a:t>United Nations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10306500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smtClean="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endParaRPr lang="en-US" b="1" dirty="0" smtClean="0"/>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smtClean="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smtClean="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9144" y="4781391"/>
            <a:ext cx="3394933" cy="478246"/>
          </a:xfrm>
          <a:prstGeom prst="rect">
            <a:avLst/>
          </a:prstGeom>
        </p:spPr>
        <p:txBody>
          <a:bodyPr wrap="none">
            <a:spAutoFit/>
          </a:bodyPr>
          <a:lstStyle/>
          <a:p>
            <a:r>
              <a:rPr lang="en-US" sz="2447" b="1" i="1" dirty="0"/>
              <a:t>3</a:t>
            </a:r>
            <a:r>
              <a:rPr lang="en-US" sz="2447" dirty="0"/>
              <a:t> VMs for </a:t>
            </a:r>
            <a:r>
              <a:rPr lang="en-US" sz="2447" b="1" i="1" dirty="0"/>
              <a:t>16 </a:t>
            </a:r>
            <a:r>
              <a:rPr lang="en-US" sz="2447" dirty="0"/>
              <a:t>hrs a day</a:t>
            </a:r>
          </a:p>
        </p:txBody>
      </p:sp>
      <p:sp>
        <p:nvSpPr>
          <p:cNvPr id="31" name="Rectangle 30"/>
          <p:cNvSpPr/>
          <p:nvPr/>
        </p:nvSpPr>
        <p:spPr>
          <a:xfrm>
            <a:off x="4109123" y="4781391"/>
            <a:ext cx="4268893" cy="478246"/>
          </a:xfrm>
          <a:prstGeom prst="rect">
            <a:avLst/>
          </a:prstGeom>
        </p:spPr>
        <p:txBody>
          <a:bodyPr wrap="none">
            <a:spAutoFit/>
          </a:bodyPr>
          <a:lstStyle/>
          <a:p>
            <a:r>
              <a:rPr lang="en-US" sz="2447" b="1" i="1" dirty="0"/>
              <a:t>80</a:t>
            </a:r>
            <a:r>
              <a:rPr lang="en-US" sz="2447" dirty="0"/>
              <a:t> VMs for </a:t>
            </a:r>
            <a:r>
              <a:rPr lang="en-US" sz="2447" b="1" i="1" dirty="0"/>
              <a:t>20</a:t>
            </a:r>
            <a:r>
              <a:rPr lang="en-US" sz="2447" dirty="0"/>
              <a:t> hour load test</a:t>
            </a:r>
          </a:p>
        </p:txBody>
      </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598580" y="4781671"/>
            <a:ext cx="3803139" cy="478246"/>
          </a:xfrm>
          <a:prstGeom prst="rect">
            <a:avLst/>
          </a:prstGeom>
        </p:spPr>
        <p:txBody>
          <a:bodyPr wrap="none">
            <a:spAutoFit/>
          </a:bodyPr>
          <a:lstStyle/>
          <a:p>
            <a:r>
              <a:rPr lang="en-US" sz="2447" dirty="0"/>
              <a:t>Up to </a:t>
            </a:r>
            <a:r>
              <a:rPr lang="en-US" sz="2447" b="1" i="1" dirty="0"/>
              <a:t>100</a:t>
            </a:r>
            <a:r>
              <a:rPr lang="en-US" sz="2447" dirty="0"/>
              <a:t> web sites </a:t>
            </a:r>
            <a:r>
              <a:rPr lang="en-US" sz="2447" i="1" dirty="0"/>
              <a:t>+</a:t>
            </a:r>
            <a:r>
              <a:rPr lang="en-US" sz="2447" dirty="0"/>
              <a:t> DB</a:t>
            </a:r>
          </a:p>
        </p:txBody>
      </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smtClean="0">
                <a:solidFill>
                  <a:schemeClr val="tx1"/>
                </a:solidFill>
              </a:rPr>
              <a:t>The Cloud is changing the world</a:t>
            </a:r>
            <a:endParaRPr lang="en-US" sz="6600" dirty="0">
              <a:solidFill>
                <a:schemeClr val="tx1"/>
              </a:solidFill>
            </a:endParaRPr>
          </a:p>
        </p:txBody>
      </p:sp>
    </p:spTree>
    <p:extLst>
      <p:ext uri="{BB962C8B-B14F-4D97-AF65-F5344CB8AC3E}">
        <p14:creationId xmlns:p14="http://schemas.microsoft.com/office/powerpoint/2010/main" val="41307646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endPar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endParaRP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a:t>
              </a:r>
              <a:r>
                <a:rPr kumimoji="0" lang="en-US" sz="1400" b="0" i="0" u="none" strike="noStrike" kern="1200" cap="all" spc="0" normalizeH="0" noProof="0" dirty="0" smtClean="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endPar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endParaRP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t>
            </a:r>
            <a: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ore than AWS and Google Cloud combined</a:t>
            </a:r>
            <a:b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smtClean="0">
                <a:latin typeface="Segoe UI Light"/>
              </a:rPr>
              <a:t>Latest launch was in October 2015</a:t>
            </a:r>
            <a:r>
              <a:rPr kumimoji="0" lang="en-US" sz="2400" b="0" i="0" u="none" strike="noStrike" kern="1200" cap="none" spc="0" normalizeH="0" baseline="0" noProof="0" dirty="0" smtClean="0">
                <a:ln>
                  <a:noFill/>
                </a:ln>
                <a:effectLst/>
                <a:uLnTx/>
                <a:uFillTx/>
                <a:latin typeface="Segoe UI Light"/>
              </a:rPr>
              <a:t>-</a:t>
            </a:r>
            <a:br>
              <a:rPr kumimoji="0" lang="en-US" sz="2400" b="0" i="0" u="none" strike="noStrike" kern="1200" cap="none" spc="0" normalizeH="0" baseline="0" noProof="0" dirty="0" smtClean="0">
                <a:ln>
                  <a:noFill/>
                </a:ln>
                <a:effectLst/>
                <a:uLnTx/>
                <a:uFillTx/>
                <a:latin typeface="Segoe UI Light"/>
              </a:rPr>
            </a:br>
            <a:r>
              <a:rPr kumimoji="0" lang="en-US" sz="3600" b="0" i="0" u="none" strike="noStrike" kern="1200" cap="none" spc="0" normalizeH="0" baseline="0" noProof="0" dirty="0" smtClean="0">
                <a:ln>
                  <a:noFill/>
                </a:ln>
                <a:effectLst/>
                <a:uLnTx/>
                <a:uFillTx/>
                <a:latin typeface="Segoe UI Light"/>
              </a:rPr>
              <a:t>India – Central, India – South,</a:t>
            </a:r>
            <a:r>
              <a:rPr kumimoji="0" lang="en-US" sz="3600" b="0" i="0" u="none" strike="noStrike" kern="1200" cap="none" spc="0" normalizeH="0" noProof="0" dirty="0" smtClean="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smtClean="0">
                <a:ln>
                  <a:noFill/>
                </a:ln>
                <a:effectLst/>
                <a:uLnTx/>
                <a:uFillTx/>
                <a:latin typeface="Segoe UI Light"/>
              </a:rPr>
              <a:t> West</a:t>
            </a:r>
            <a:endParaRPr kumimoji="0" lang="en-US" sz="3600" b="0" i="0" u="none" strike="noStrike" kern="1200" cap="none" spc="0" normalizeH="0" baseline="0" noProof="0" dirty="0" smtClean="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effectLst/>
                <a:uLnTx/>
                <a:uFillTx/>
                <a:latin typeface="Segoe UI Semibold" panose="020B0702040204020203" pitchFamily="34" charset="0"/>
                <a:cs typeface="Segoe UI Semibold" panose="020B0702040204020203" pitchFamily="34" charset="0"/>
              </a:rPr>
              <a:t>GENERALLY </a:t>
            </a:r>
            <a:r>
              <a:rPr kumimoji="0" lang="en-US" sz="2400" b="0" i="0" u="none" strike="noStrike" kern="1200" cap="none" spc="0" normalizeH="0" baseline="0" noProof="0" dirty="0" smtClean="0">
                <a:ln>
                  <a:noFill/>
                </a:ln>
                <a:effectLst/>
                <a:uLnTx/>
                <a:uFillTx/>
                <a:latin typeface="Segoe UI Semibold" panose="020B0702040204020203" pitchFamily="34" charset="0"/>
                <a:cs typeface="Segoe UI Semibold" panose="020B0702040204020203" pitchFamily="34" charset="0"/>
              </a:rPr>
              <a:t>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smtClean="0">
                <a:latin typeface="Segoe UI Light" panose="020B0502040204020203" pitchFamily="34" charset="0"/>
                <a:cs typeface="Segoe UI Light" panose="020B0502040204020203" pitchFamily="34" charset="0"/>
              </a:rPr>
              <a:t>6 new regions </a:t>
            </a:r>
            <a:r>
              <a:rPr lang="en-US" sz="2000" b="1" dirty="0" smtClean="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smtClean="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smtClean="0">
                <a:ln>
                  <a:noFill/>
                </a:ln>
                <a:effectLst/>
                <a:uLnTx/>
                <a:uFillTx/>
                <a:latin typeface="Segoe UI Light"/>
                <a:ea typeface="MS PGothic" panose="020B0600070205080204" pitchFamily="34" charset="-128"/>
                <a:cs typeface="+mn-cs"/>
              </a:rPr>
              <a:t>Azure</a:t>
            </a:r>
            <a:endPar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endParaRP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Hybrid</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7.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8.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e3e06cf2-79b7-4f70-a145-44903a30dc14"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d45d9a28-4d48-4835-9009-441d319c6f12" Revision="1" Stencil="System.MyShapes" StencilVersion="1.0"/>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4.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5.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6.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7.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22733</TotalTime>
  <Words>5233</Words>
  <Application>Microsoft Office PowerPoint</Application>
  <PresentationFormat>Custom</PresentationFormat>
  <Paragraphs>878</Paragraphs>
  <Slides>68</Slides>
  <Notes>44</Notes>
  <HiddenSlides>0</HiddenSlides>
  <MMClips>0</MMClips>
  <ScaleCrop>false</ScaleCrop>
  <HeadingPairs>
    <vt:vector size="6" baseType="variant">
      <vt:variant>
        <vt:lpstr>Fonts Used</vt:lpstr>
      </vt:variant>
      <vt:variant>
        <vt:i4>15</vt:i4>
      </vt:variant>
      <vt:variant>
        <vt:lpstr>Theme</vt:lpstr>
      </vt:variant>
      <vt:variant>
        <vt:i4>18</vt:i4>
      </vt:variant>
      <vt:variant>
        <vt:lpstr>Slide Titles</vt:lpstr>
      </vt:variant>
      <vt:variant>
        <vt:i4>68</vt:i4>
      </vt:variant>
    </vt:vector>
  </HeadingPairs>
  <TitlesOfParts>
    <vt:vector size="101" baseType="lpstr">
      <vt:lpstr>Arial Unicode MS</vt:lpstr>
      <vt:lpstr>Arial</vt:lpstr>
      <vt:lpstr>Calibri</vt:lpstr>
      <vt:lpstr>Calibri Light</vt:lpstr>
      <vt:lpstr>Consolas</vt:lpstr>
      <vt:lpstr>MS PGothic</vt:lpstr>
      <vt:lpstr>MS PGothic</vt:lpstr>
      <vt:lpstr>Rockwell</vt:lpstr>
      <vt:lpstr>Segoe</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The Cloud for Modern Business</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Great Infrastructure Enhancements</vt:lpstr>
      <vt:lpstr>Titanfall</vt:lpstr>
      <vt:lpstr>New N family of virtual machines</vt:lpstr>
      <vt:lpstr>Microsoft Azure Site Recovery Orchestrated disaster recovery to a second site or to Azure</vt:lpstr>
      <vt:lpstr>PowerPoint Presentation</vt:lpstr>
      <vt:lpstr>Agility</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Michael Washam</cp:lastModifiedBy>
  <cp:revision>753</cp:revision>
  <cp:lastPrinted>2015-09-21T17:22:28Z</cp:lastPrinted>
  <dcterms:created xsi:type="dcterms:W3CDTF">2014-06-10T19:28:25Z</dcterms:created>
  <dcterms:modified xsi:type="dcterms:W3CDTF">2016-01-16T14:40:14Z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